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375" r:id="rId2"/>
    <p:sldId id="407" r:id="rId3"/>
    <p:sldId id="433" r:id="rId4"/>
    <p:sldId id="416" r:id="rId5"/>
    <p:sldId id="421" r:id="rId6"/>
    <p:sldId id="439" r:id="rId7"/>
    <p:sldId id="422" r:id="rId8"/>
    <p:sldId id="438" r:id="rId9"/>
    <p:sldId id="426" r:id="rId10"/>
    <p:sldId id="418" r:id="rId11"/>
    <p:sldId id="423" r:id="rId12"/>
    <p:sldId id="256" r:id="rId13"/>
    <p:sldId id="257" r:id="rId14"/>
    <p:sldId id="258" r:id="rId15"/>
    <p:sldId id="259" r:id="rId16"/>
    <p:sldId id="428" r:id="rId17"/>
    <p:sldId id="440" r:id="rId18"/>
    <p:sldId id="441" r:id="rId19"/>
    <p:sldId id="429" r:id="rId20"/>
    <p:sldId id="430" r:id="rId21"/>
    <p:sldId id="264" r:id="rId22"/>
    <p:sldId id="442" r:id="rId23"/>
    <p:sldId id="431" r:id="rId24"/>
    <p:sldId id="432" r:id="rId25"/>
    <p:sldId id="268" r:id="rId26"/>
    <p:sldId id="269" r:id="rId27"/>
    <p:sldId id="434" r:id="rId28"/>
    <p:sldId id="272" r:id="rId29"/>
    <p:sldId id="273" r:id="rId30"/>
    <p:sldId id="435" r:id="rId31"/>
    <p:sldId id="276" r:id="rId32"/>
    <p:sldId id="277" r:id="rId33"/>
    <p:sldId id="443" r:id="rId34"/>
    <p:sldId id="437" r:id="rId35"/>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9D8C"/>
    <a:srgbClr val="0C9989"/>
    <a:srgbClr val="000000"/>
    <a:srgbClr val="0D63CE"/>
    <a:srgbClr val="FFB36A"/>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7" autoAdjust="0"/>
    <p:restoredTop sz="77803" autoAdjust="0"/>
  </p:normalViewPr>
  <p:slideViewPr>
    <p:cSldViewPr snapToGrid="0" snapToObjects="1">
      <p:cViewPr varScale="1">
        <p:scale>
          <a:sx n="82" d="100"/>
          <a:sy n="82" d="100"/>
        </p:scale>
        <p:origin x="1652" y="52"/>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solidFill>
          <a:schemeClr val="accent1">
            <a:lumMod val="75000"/>
          </a:schemeClr>
        </a:solidFill>
        <a:ln>
          <a:solidFill>
            <a:schemeClr val="accent1">
              <a:lumMod val="75000"/>
            </a:schemeClr>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去年</a:t>
          </a:r>
          <a:endParaRPr kumimoji="1" lang="en-US" altLang="ja-JP" sz="2000" u="sng" dirty="0">
            <a:latin typeface="Meiryo UI" panose="020B0604030504040204" pitchFamily="34" charset="-128"/>
            <a:ea typeface="Meiryo UI" panose="020B0604030504040204" pitchFamily="34" charset="-128"/>
          </a:endParaRP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今年度</a:t>
          </a:r>
          <a:endParaRPr kumimoji="1" lang="en-US" altLang="ja-JP" sz="2000" u="sng" dirty="0">
            <a:latin typeface="Meiryo UI" panose="020B0604030504040204" pitchFamily="34" charset="-128"/>
            <a:ea typeface="Meiryo UI" panose="020B0604030504040204" pitchFamily="34" charset="-128"/>
          </a:endParaRP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783356E-3304-4D41-A530-F64B5941C5E3}">
      <dgm:prSet phldrT="[テキスト]" custT="1"/>
      <dgm:spPr>
        <a:solidFill>
          <a:schemeClr val="accent6">
            <a:lumMod val="60000"/>
            <a:lumOff val="40000"/>
          </a:schemeClr>
        </a:solidFill>
        <a:ln>
          <a:solidFill>
            <a:schemeClr val="accent6">
              <a:lumMod val="60000"/>
              <a:lumOff val="40000"/>
            </a:schemeClr>
          </a:solidFill>
        </a:ln>
      </dgm:spPr>
      <dgm:t>
        <a:bodyPr/>
        <a:lstStyle/>
        <a:p>
          <a:r>
            <a:rPr kumimoji="1" lang="ja-JP" altLang="en-US" sz="2000" u="sng" dirty="0">
              <a:latin typeface="Meiryo UI" panose="020B0604030504040204" pitchFamily="34" charset="-128"/>
              <a:ea typeface="Meiryo UI" panose="020B0604030504040204" pitchFamily="34" charset="-128"/>
            </a:rPr>
            <a:t>来年度</a:t>
          </a:r>
          <a:endParaRPr kumimoji="1" lang="en-US" altLang="ja-JP" sz="2000" u="sng" dirty="0">
            <a:latin typeface="Meiryo UI" panose="020B0604030504040204" pitchFamily="34" charset="-128"/>
            <a:ea typeface="Meiryo UI" panose="020B0604030504040204" pitchFamily="34" charset="-128"/>
          </a:endParaRPr>
        </a:p>
      </dgm:t>
    </dgm:pt>
    <dgm:pt modelId="{CB07D0D6-70A7-4A58-BCE4-7E7148A7ECA7}" type="parTrans" cxnId="{83A2D144-ABC6-40F4-80AD-0901A1ECD9B3}">
      <dgm:prSet/>
      <dgm:spPr/>
      <dgm:t>
        <a:bodyPr/>
        <a:lstStyle/>
        <a:p>
          <a:endParaRPr kumimoji="1" lang="ja-JP" altLang="en-US"/>
        </a:p>
      </dgm:t>
    </dgm:pt>
    <dgm:pt modelId="{5CE33955-9458-45DF-BC27-0600932D4B78}" type="sibTrans" cxnId="{83A2D144-ABC6-40F4-80AD-0901A1ECD9B3}">
      <dgm:prSet/>
      <dgm:spPr/>
      <dgm:t>
        <a:bodyPr/>
        <a:lstStyle/>
        <a:p>
          <a:endParaRPr kumimoji="1" lang="ja-JP" altLang="en-US"/>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3">
        <dgm:presLayoutVars>
          <dgm:bulletEnabled val="1"/>
        </dgm:presLayoutVars>
      </dgm:prSet>
      <dgm:spPr/>
    </dgm:pt>
    <dgm:pt modelId="{44DD25A2-8AA7-AD4E-A3FD-67DB2B113F81}" type="pres">
      <dgm:prSet presAssocID="{ABD3BDCB-954F-524C-A678-499ACA290398}" presName="sibTrans" presStyleLbl="sibTrans2D1" presStyleIdx="0" presStyleCnt="2"/>
      <dgm:spPr/>
    </dgm:pt>
    <dgm:pt modelId="{7DC3A5ED-0C7D-B34B-811E-A5DB99A32AF2}" type="pres">
      <dgm:prSet presAssocID="{ABD3BDCB-954F-524C-A678-499ACA290398}" presName="connectorText" presStyleLbl="sibTrans2D1" presStyleIdx="0" presStyleCnt="2"/>
      <dgm:spPr/>
    </dgm:pt>
    <dgm:pt modelId="{E4A48802-4BCA-8442-99DB-5F6624B1742B}" type="pres">
      <dgm:prSet presAssocID="{1CBDFF21-CCAC-214E-8B77-2B5868C236B3}" presName="node" presStyleLbl="node1" presStyleIdx="1" presStyleCnt="3" custScaleY="100072" custLinFactNeighborY="3126">
        <dgm:presLayoutVars>
          <dgm:bulletEnabled val="1"/>
        </dgm:presLayoutVars>
      </dgm:prSet>
      <dgm:spPr/>
    </dgm:pt>
    <dgm:pt modelId="{83DBAF81-E566-4765-9CF2-004987E64EBB}" type="pres">
      <dgm:prSet presAssocID="{1236D723-2D10-1648-BB09-A2201409D02A}" presName="sibTrans" presStyleLbl="sibTrans2D1" presStyleIdx="1" presStyleCnt="2"/>
      <dgm:spPr/>
    </dgm:pt>
    <dgm:pt modelId="{4B514949-492F-455E-8F43-D82E27429470}" type="pres">
      <dgm:prSet presAssocID="{1236D723-2D10-1648-BB09-A2201409D02A}" presName="connectorText" presStyleLbl="sibTrans2D1" presStyleIdx="1" presStyleCnt="2"/>
      <dgm:spPr/>
    </dgm:pt>
    <dgm:pt modelId="{6017E119-590B-43D2-B0FC-B3B62BF50CBE}" type="pres">
      <dgm:prSet presAssocID="{6783356E-3304-4D41-A530-F64B5941C5E3}" presName="node" presStyleLbl="node1" presStyleIdx="2" presStyleCnt="3" custScaleY="100072" custLinFactNeighborY="3126">
        <dgm:presLayoutVars>
          <dgm:bulletEnabled val="1"/>
        </dgm:presLayoutVars>
      </dgm:prSet>
      <dgm:spPr/>
    </dgm:pt>
  </dgm:ptLst>
  <dgm:cxnLst>
    <dgm:cxn modelId="{2FC58F34-0363-514A-85C1-2601438811EF}" type="presOf" srcId="{ABD3BDCB-954F-524C-A678-499ACA290398}" destId="{44DD25A2-8AA7-AD4E-A3FD-67DB2B113F81}" srcOrd="0" destOrd="0" presId="urn:microsoft.com/office/officeart/2005/8/layout/process2"/>
    <dgm:cxn modelId="{83A2D144-ABC6-40F4-80AD-0901A1ECD9B3}" srcId="{5E88B138-F295-A448-AC27-7E440684C602}" destId="{6783356E-3304-4D41-A530-F64B5941C5E3}" srcOrd="2" destOrd="0" parTransId="{CB07D0D6-70A7-4A58-BCE4-7E7148A7ECA7}" sibTransId="{5CE33955-9458-45DF-BC27-0600932D4B78}"/>
    <dgm:cxn modelId="{98641047-4D46-46DB-BF4A-EFE90B25A521}" type="presOf" srcId="{1236D723-2D10-1648-BB09-A2201409D02A}" destId="{4B514949-492F-455E-8F43-D82E27429470}" srcOrd="1" destOrd="0" presId="urn:microsoft.com/office/officeart/2005/8/layout/process2"/>
    <dgm:cxn modelId="{A144CB71-33D7-442D-B200-498662BE4180}" type="presOf" srcId="{6783356E-3304-4D41-A530-F64B5941C5E3}" destId="{6017E119-590B-43D2-B0FC-B3B62BF50CBE}"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774106A8-9EB3-AF4B-B1B6-80C2BE79AEE0}" type="presOf" srcId="{5E88B138-F295-A448-AC27-7E440684C602}" destId="{324C8F9E-9E42-7B4C-BF6F-DBA0610DC80C}" srcOrd="0" destOrd="0" presId="urn:microsoft.com/office/officeart/2005/8/layout/process2"/>
    <dgm:cxn modelId="{BCC50FB5-4A02-4312-9A75-A79D06BE9300}" type="presOf" srcId="{1236D723-2D10-1648-BB09-A2201409D02A}" destId="{83DBAF81-E566-4765-9CF2-004987E64EBB}" srcOrd="0" destOrd="0" presId="urn:microsoft.com/office/officeart/2005/8/layout/process2"/>
    <dgm:cxn modelId="{F006DAC1-EA4A-AA4F-9E17-A0659E9E654A}" srcId="{5E88B138-F295-A448-AC27-7E440684C602}" destId="{1CBDFF21-CCAC-214E-8B77-2B5868C236B3}" srcOrd="1" destOrd="0" parTransId="{526CCC09-3148-4447-960D-9CF940D61B63}" sibTransId="{1236D723-2D10-1648-BB09-A2201409D02A}"/>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C7583D07-99F6-4AE2-96CD-BBE364E2218B}" type="presParOf" srcId="{324C8F9E-9E42-7B4C-BF6F-DBA0610DC80C}" destId="{83DBAF81-E566-4765-9CF2-004987E64EBB}" srcOrd="3" destOrd="0" presId="urn:microsoft.com/office/officeart/2005/8/layout/process2"/>
    <dgm:cxn modelId="{983FAEB2-0E0F-41DB-A83E-14F76EEBD5C2}" type="presParOf" srcId="{83DBAF81-E566-4765-9CF2-004987E64EBB}" destId="{4B514949-492F-455E-8F43-D82E27429470}" srcOrd="0" destOrd="0" presId="urn:microsoft.com/office/officeart/2005/8/layout/process2"/>
    <dgm:cxn modelId="{E579054D-1E1D-43C0-8396-837C5E6FC9F5}" type="presParOf" srcId="{324C8F9E-9E42-7B4C-BF6F-DBA0610DC80C}" destId="{6017E119-590B-43D2-B0FC-B3B62BF50CB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F9382C-D474-478B-A111-1F3B0E503243}"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kumimoji="1" lang="ja-JP" altLang="en-US"/>
        </a:p>
      </dgm:t>
    </dgm:pt>
    <dgm:pt modelId="{FABF2B81-8DC3-41BD-ACE2-6615E79967FD}">
      <dgm:prSet phldrT="[テキスト]"/>
      <dgm:spPr/>
      <dgm:t>
        <a:bodyPr/>
        <a:lstStyle/>
        <a:p>
          <a:r>
            <a:rPr kumimoji="1" lang="en-US" altLang="ja-JP" dirty="0">
              <a:latin typeface="Meiryo UI" panose="020B0604030504040204" pitchFamily="50" charset="-128"/>
              <a:ea typeface="Meiryo UI" panose="020B0604030504040204" pitchFamily="50" charset="-128"/>
            </a:rPr>
            <a:t>Lambda</a:t>
          </a:r>
        </a:p>
        <a:p>
          <a:r>
            <a:rPr kumimoji="1" lang="ja-JP" altLang="en-US" dirty="0">
              <a:latin typeface="Meiryo UI" panose="020B0604030504040204" pitchFamily="50" charset="-128"/>
              <a:ea typeface="Meiryo UI" panose="020B0604030504040204" pitchFamily="50" charset="-128"/>
            </a:rPr>
            <a:t>コーディング</a:t>
          </a:r>
        </a:p>
      </dgm:t>
    </dgm:pt>
    <dgm:pt modelId="{E983EE2A-0A50-4352-80AE-F752FDABB7E4}" type="parTrans" cxnId="{37AC00CA-3B16-42B3-9876-ADF1131BF70C}">
      <dgm:prSet/>
      <dgm:spPr/>
      <dgm:t>
        <a:bodyPr/>
        <a:lstStyle/>
        <a:p>
          <a:endParaRPr kumimoji="1" lang="ja-JP" altLang="en-US"/>
        </a:p>
      </dgm:t>
    </dgm:pt>
    <dgm:pt modelId="{21EA3D53-3834-411B-AD3E-91B35DC2C16C}" type="sibTrans" cxnId="{37AC00CA-3B16-42B3-9876-ADF1131BF70C}">
      <dgm:prSet/>
      <dgm:spPr>
        <a:ln w="25400">
          <a:solidFill>
            <a:schemeClr val="accent1"/>
          </a:solidFill>
        </a:ln>
      </dgm:spPr>
      <dgm:t>
        <a:bodyPr/>
        <a:lstStyle/>
        <a:p>
          <a:endParaRPr kumimoji="1" lang="ja-JP" altLang="en-US"/>
        </a:p>
      </dgm:t>
    </dgm:pt>
    <dgm:pt modelId="{70F7744B-7C66-4EDB-8F02-46753654B8FE}">
      <dgm:prSet phldrT="[テキスト]"/>
      <dgm:spPr/>
      <dgm:t>
        <a:bodyPr/>
        <a:lstStyle/>
        <a:p>
          <a:r>
            <a:rPr kumimoji="1" lang="ja-JP" altLang="en-US" dirty="0">
              <a:latin typeface="Meiryo UI" panose="020B0604030504040204" pitchFamily="50" charset="-128"/>
              <a:ea typeface="Meiryo UI" panose="020B0604030504040204" pitchFamily="50" charset="-128"/>
            </a:rPr>
            <a:t>サービス</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仕様理解</a:t>
          </a:r>
        </a:p>
      </dgm:t>
    </dgm:pt>
    <dgm:pt modelId="{B3755D72-C200-4B7F-AF7A-C017CEBF90D9}" type="parTrans" cxnId="{C4604600-BB30-4D32-992A-E35A3F835776}">
      <dgm:prSet/>
      <dgm:spPr/>
      <dgm:t>
        <a:bodyPr/>
        <a:lstStyle/>
        <a:p>
          <a:endParaRPr kumimoji="1" lang="ja-JP" altLang="en-US"/>
        </a:p>
      </dgm:t>
    </dgm:pt>
    <dgm:pt modelId="{73320B78-4C22-4CA1-955B-84B4F5EF1432}" type="sibTrans" cxnId="{C4604600-BB30-4D32-992A-E35A3F835776}">
      <dgm:prSet/>
      <dgm:spPr>
        <a:ln w="25400">
          <a:solidFill>
            <a:schemeClr val="accent1"/>
          </a:solidFill>
        </a:ln>
      </dgm:spPr>
      <dgm:t>
        <a:bodyPr/>
        <a:lstStyle/>
        <a:p>
          <a:endParaRPr kumimoji="1" lang="ja-JP" altLang="en-US"/>
        </a:p>
      </dgm:t>
    </dgm:pt>
    <dgm:pt modelId="{C2EC2918-DCF3-492B-B225-989BB3BB60F6}">
      <dgm:prSet phldrT="[テキスト]"/>
      <dgm:spPr/>
      <dgm:t>
        <a:bodyPr/>
        <a:lstStyle/>
        <a:p>
          <a:r>
            <a:rPr kumimoji="1" lang="ja-JP" altLang="en-US" dirty="0">
              <a:latin typeface="Meiryo UI" panose="020B0604030504040204" pitchFamily="50" charset="-128"/>
              <a:ea typeface="Meiryo UI" panose="020B0604030504040204" pitchFamily="50" charset="-128"/>
            </a:rPr>
            <a:t>環境構築</a:t>
          </a:r>
        </a:p>
      </dgm:t>
    </dgm:pt>
    <dgm:pt modelId="{B3FAEC66-5F2C-413F-B8ED-E70DCC0B4809}" type="parTrans" cxnId="{83DD8BC0-A9C7-4C5E-A84B-D156C34FEFFC}">
      <dgm:prSet/>
      <dgm:spPr/>
      <dgm:t>
        <a:bodyPr/>
        <a:lstStyle/>
        <a:p>
          <a:endParaRPr kumimoji="1" lang="ja-JP" altLang="en-US"/>
        </a:p>
      </dgm:t>
    </dgm:pt>
    <dgm:pt modelId="{159B08F2-79D4-449E-8590-FF97BBBE955E}" type="sibTrans" cxnId="{83DD8BC0-A9C7-4C5E-A84B-D156C34FEFFC}">
      <dgm:prSet/>
      <dgm:spPr>
        <a:ln w="28575">
          <a:solidFill>
            <a:schemeClr val="accent1"/>
          </a:solidFill>
        </a:ln>
      </dgm:spPr>
      <dgm:t>
        <a:bodyPr/>
        <a:lstStyle/>
        <a:p>
          <a:endParaRPr kumimoji="1" lang="ja-JP" altLang="en-US"/>
        </a:p>
      </dgm:t>
    </dgm:pt>
    <dgm:pt modelId="{4D3EB6AC-D461-4989-A6FA-59AA0BB04E1C}" type="pres">
      <dgm:prSet presAssocID="{B1F9382C-D474-478B-A111-1F3B0E503243}" presName="cycle" presStyleCnt="0">
        <dgm:presLayoutVars>
          <dgm:dir/>
          <dgm:resizeHandles val="exact"/>
        </dgm:presLayoutVars>
      </dgm:prSet>
      <dgm:spPr/>
    </dgm:pt>
    <dgm:pt modelId="{A8E637C4-60F6-42AC-BEDA-B0CB856452CF}" type="pres">
      <dgm:prSet presAssocID="{FABF2B81-8DC3-41BD-ACE2-6615E79967FD}" presName="node" presStyleLbl="node1" presStyleIdx="0" presStyleCnt="3" custScaleX="94313" custScaleY="87938">
        <dgm:presLayoutVars>
          <dgm:bulletEnabled val="1"/>
        </dgm:presLayoutVars>
      </dgm:prSet>
      <dgm:spPr/>
    </dgm:pt>
    <dgm:pt modelId="{ED6C2F68-B3DA-45C3-AA41-816DAD98364D}" type="pres">
      <dgm:prSet presAssocID="{FABF2B81-8DC3-41BD-ACE2-6615E79967FD}" presName="spNode" presStyleCnt="0"/>
      <dgm:spPr/>
    </dgm:pt>
    <dgm:pt modelId="{907C7344-605D-4708-AD71-D1F206359046}" type="pres">
      <dgm:prSet presAssocID="{21EA3D53-3834-411B-AD3E-91B35DC2C16C}" presName="sibTrans" presStyleLbl="sibTrans1D1" presStyleIdx="0" presStyleCnt="3"/>
      <dgm:spPr/>
    </dgm:pt>
    <dgm:pt modelId="{FA0D7CC3-6CB8-4F2D-8679-F6A502D0BDA1}" type="pres">
      <dgm:prSet presAssocID="{70F7744B-7C66-4EDB-8F02-46753654B8FE}" presName="node" presStyleLbl="node1" presStyleIdx="1" presStyleCnt="3" custScaleX="92884" custScaleY="87938">
        <dgm:presLayoutVars>
          <dgm:bulletEnabled val="1"/>
        </dgm:presLayoutVars>
      </dgm:prSet>
      <dgm:spPr/>
    </dgm:pt>
    <dgm:pt modelId="{6A2C818B-0275-4584-9C92-F8E0253A5AB9}" type="pres">
      <dgm:prSet presAssocID="{70F7744B-7C66-4EDB-8F02-46753654B8FE}" presName="spNode" presStyleCnt="0"/>
      <dgm:spPr/>
    </dgm:pt>
    <dgm:pt modelId="{21BE0414-F17F-49CC-8E1B-C61062991276}" type="pres">
      <dgm:prSet presAssocID="{73320B78-4C22-4CA1-955B-84B4F5EF1432}" presName="sibTrans" presStyleLbl="sibTrans1D1" presStyleIdx="1" presStyleCnt="3"/>
      <dgm:spPr/>
    </dgm:pt>
    <dgm:pt modelId="{6760AF3C-E308-43C6-B080-F489AD1B12B4}" type="pres">
      <dgm:prSet presAssocID="{C2EC2918-DCF3-492B-B225-989BB3BB60F6}" presName="node" presStyleLbl="node1" presStyleIdx="2" presStyleCnt="3" custScaleX="92884" custScaleY="87938">
        <dgm:presLayoutVars>
          <dgm:bulletEnabled val="1"/>
        </dgm:presLayoutVars>
      </dgm:prSet>
      <dgm:spPr/>
    </dgm:pt>
    <dgm:pt modelId="{026DD17A-6073-4160-84B6-B4FE83562CF5}" type="pres">
      <dgm:prSet presAssocID="{C2EC2918-DCF3-492B-B225-989BB3BB60F6}" presName="spNode" presStyleCnt="0"/>
      <dgm:spPr/>
    </dgm:pt>
    <dgm:pt modelId="{C37109BE-045F-43EB-BC3E-14E01123B587}" type="pres">
      <dgm:prSet presAssocID="{159B08F2-79D4-449E-8590-FF97BBBE955E}" presName="sibTrans" presStyleLbl="sibTrans1D1" presStyleIdx="2" presStyleCnt="3"/>
      <dgm:spPr/>
    </dgm:pt>
  </dgm:ptLst>
  <dgm:cxnLst>
    <dgm:cxn modelId="{C4604600-BB30-4D32-992A-E35A3F835776}" srcId="{B1F9382C-D474-478B-A111-1F3B0E503243}" destId="{70F7744B-7C66-4EDB-8F02-46753654B8FE}" srcOrd="1" destOrd="0" parTransId="{B3755D72-C200-4B7F-AF7A-C017CEBF90D9}" sibTransId="{73320B78-4C22-4CA1-955B-84B4F5EF1432}"/>
    <dgm:cxn modelId="{5335E000-7293-495A-9422-D5F05B0BC885}" type="presOf" srcId="{70F7744B-7C66-4EDB-8F02-46753654B8FE}" destId="{FA0D7CC3-6CB8-4F2D-8679-F6A502D0BDA1}" srcOrd="0" destOrd="0" presId="urn:microsoft.com/office/officeart/2005/8/layout/cycle6"/>
    <dgm:cxn modelId="{56C77F34-9A59-490C-B90E-212DFDDFBFF9}" type="presOf" srcId="{FABF2B81-8DC3-41BD-ACE2-6615E79967FD}" destId="{A8E637C4-60F6-42AC-BEDA-B0CB856452CF}" srcOrd="0" destOrd="0" presId="urn:microsoft.com/office/officeart/2005/8/layout/cycle6"/>
    <dgm:cxn modelId="{577AE23E-2A8E-425B-8649-C948DDC34469}" type="presOf" srcId="{159B08F2-79D4-449E-8590-FF97BBBE955E}" destId="{C37109BE-045F-43EB-BC3E-14E01123B587}" srcOrd="0" destOrd="0" presId="urn:microsoft.com/office/officeart/2005/8/layout/cycle6"/>
    <dgm:cxn modelId="{A2776160-E189-4F49-AF14-EA59C099F585}" type="presOf" srcId="{73320B78-4C22-4CA1-955B-84B4F5EF1432}" destId="{21BE0414-F17F-49CC-8E1B-C61062991276}" srcOrd="0" destOrd="0" presId="urn:microsoft.com/office/officeart/2005/8/layout/cycle6"/>
    <dgm:cxn modelId="{5C97364C-F340-4DAD-B64F-E7E3466E3EC0}" type="presOf" srcId="{C2EC2918-DCF3-492B-B225-989BB3BB60F6}" destId="{6760AF3C-E308-43C6-B080-F489AD1B12B4}" srcOrd="0" destOrd="0" presId="urn:microsoft.com/office/officeart/2005/8/layout/cycle6"/>
    <dgm:cxn modelId="{9B178E7C-E137-4DBE-9B4C-A42298362283}" type="presOf" srcId="{21EA3D53-3834-411B-AD3E-91B35DC2C16C}" destId="{907C7344-605D-4708-AD71-D1F206359046}" srcOrd="0" destOrd="0" presId="urn:microsoft.com/office/officeart/2005/8/layout/cycle6"/>
    <dgm:cxn modelId="{39E86790-7353-4A12-9DA4-40E0083F3BE2}" type="presOf" srcId="{B1F9382C-D474-478B-A111-1F3B0E503243}" destId="{4D3EB6AC-D461-4989-A6FA-59AA0BB04E1C}" srcOrd="0" destOrd="0" presId="urn:microsoft.com/office/officeart/2005/8/layout/cycle6"/>
    <dgm:cxn modelId="{83DD8BC0-A9C7-4C5E-A84B-D156C34FEFFC}" srcId="{B1F9382C-D474-478B-A111-1F3B0E503243}" destId="{C2EC2918-DCF3-492B-B225-989BB3BB60F6}" srcOrd="2" destOrd="0" parTransId="{B3FAEC66-5F2C-413F-B8ED-E70DCC0B4809}" sibTransId="{159B08F2-79D4-449E-8590-FF97BBBE955E}"/>
    <dgm:cxn modelId="{37AC00CA-3B16-42B3-9876-ADF1131BF70C}" srcId="{B1F9382C-D474-478B-A111-1F3B0E503243}" destId="{FABF2B81-8DC3-41BD-ACE2-6615E79967FD}" srcOrd="0" destOrd="0" parTransId="{E983EE2A-0A50-4352-80AE-F752FDABB7E4}" sibTransId="{21EA3D53-3834-411B-AD3E-91B35DC2C16C}"/>
    <dgm:cxn modelId="{2B4A348D-CD92-4D8B-9DF1-BA1F0308CFD9}" type="presParOf" srcId="{4D3EB6AC-D461-4989-A6FA-59AA0BB04E1C}" destId="{A8E637C4-60F6-42AC-BEDA-B0CB856452CF}" srcOrd="0" destOrd="0" presId="urn:microsoft.com/office/officeart/2005/8/layout/cycle6"/>
    <dgm:cxn modelId="{8CD5C3BE-1EAF-4497-9EEF-55CFA152E436}" type="presParOf" srcId="{4D3EB6AC-D461-4989-A6FA-59AA0BB04E1C}" destId="{ED6C2F68-B3DA-45C3-AA41-816DAD98364D}" srcOrd="1" destOrd="0" presId="urn:microsoft.com/office/officeart/2005/8/layout/cycle6"/>
    <dgm:cxn modelId="{9A6A2632-A858-4EE2-84E2-3752894BD90D}" type="presParOf" srcId="{4D3EB6AC-D461-4989-A6FA-59AA0BB04E1C}" destId="{907C7344-605D-4708-AD71-D1F206359046}" srcOrd="2" destOrd="0" presId="urn:microsoft.com/office/officeart/2005/8/layout/cycle6"/>
    <dgm:cxn modelId="{1CDCD4CD-4A2E-413B-95EF-8584F447B079}" type="presParOf" srcId="{4D3EB6AC-D461-4989-A6FA-59AA0BB04E1C}" destId="{FA0D7CC3-6CB8-4F2D-8679-F6A502D0BDA1}" srcOrd="3" destOrd="0" presId="urn:microsoft.com/office/officeart/2005/8/layout/cycle6"/>
    <dgm:cxn modelId="{D54899BF-4864-48A6-AF80-07553183417C}" type="presParOf" srcId="{4D3EB6AC-D461-4989-A6FA-59AA0BB04E1C}" destId="{6A2C818B-0275-4584-9C92-F8E0253A5AB9}" srcOrd="4" destOrd="0" presId="urn:microsoft.com/office/officeart/2005/8/layout/cycle6"/>
    <dgm:cxn modelId="{8537C501-8574-49F7-A048-0557BFB60150}" type="presParOf" srcId="{4D3EB6AC-D461-4989-A6FA-59AA0BB04E1C}" destId="{21BE0414-F17F-49CC-8E1B-C61062991276}" srcOrd="5" destOrd="0" presId="urn:microsoft.com/office/officeart/2005/8/layout/cycle6"/>
    <dgm:cxn modelId="{4E8B407A-B2B7-4DF4-B364-6850EFA0485A}" type="presParOf" srcId="{4D3EB6AC-D461-4989-A6FA-59AA0BB04E1C}" destId="{6760AF3C-E308-43C6-B080-F489AD1B12B4}" srcOrd="6" destOrd="0" presId="urn:microsoft.com/office/officeart/2005/8/layout/cycle6"/>
    <dgm:cxn modelId="{30D7385F-4758-4036-9314-3912BD625630}" type="presParOf" srcId="{4D3EB6AC-D461-4989-A6FA-59AA0BB04E1C}" destId="{026DD17A-6073-4160-84B6-B4FE83562CF5}" srcOrd="7" destOrd="0" presId="urn:microsoft.com/office/officeart/2005/8/layout/cycle6"/>
    <dgm:cxn modelId="{08F8A3B2-D49F-4964-9FC3-DFDA6C496CB0}" type="presParOf" srcId="{4D3EB6AC-D461-4989-A6FA-59AA0BB04E1C}" destId="{C37109BE-045F-43EB-BC3E-14E01123B587}" srcOrd="8" destOrd="0" presId="urn:microsoft.com/office/officeart/2005/8/layout/cycle6"/>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86826" y="1231"/>
          <a:ext cx="1794380" cy="996878"/>
        </a:xfrm>
        <a:prstGeom prst="roundRect">
          <a:avLst>
            <a:gd name="adj" fmla="val 10000"/>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去年</a:t>
          </a:r>
          <a:endParaRPr kumimoji="1" lang="en-US" altLang="ja-JP" sz="2000" u="sng" kern="1200" dirty="0">
            <a:latin typeface="Meiryo UI" panose="020B0604030504040204" pitchFamily="34" charset="-128"/>
            <a:ea typeface="Meiryo UI" panose="020B0604030504040204" pitchFamily="34" charset="-128"/>
          </a:endParaRPr>
        </a:p>
      </dsp:txBody>
      <dsp:txXfrm>
        <a:off x="116024" y="30429"/>
        <a:ext cx="1735984" cy="938482"/>
      </dsp:txXfrm>
    </dsp:sp>
    <dsp:sp modelId="{44DD25A2-8AA7-AD4E-A3FD-67DB2B113F81}">
      <dsp:nvSpPr>
        <dsp:cNvPr id="0" name=""/>
        <dsp:cNvSpPr/>
      </dsp:nvSpPr>
      <dsp:spPr>
        <a:xfrm rot="5400000">
          <a:off x="791259" y="1030821"/>
          <a:ext cx="385515" cy="4485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latin typeface="Meiryo UI" panose="020B0604030504040204" pitchFamily="34" charset="-128"/>
            <a:ea typeface="Meiryo UI" panose="020B0604030504040204" pitchFamily="34" charset="-128"/>
          </a:endParaRPr>
        </a:p>
      </dsp:txBody>
      <dsp:txXfrm rot="-5400000">
        <a:off x="849438" y="1062361"/>
        <a:ext cx="269157" cy="269861"/>
      </dsp:txXfrm>
    </dsp:sp>
    <dsp:sp modelId="{E4A48802-4BCA-8442-99DB-5F6624B1742B}">
      <dsp:nvSpPr>
        <dsp:cNvPr id="0" name=""/>
        <dsp:cNvSpPr/>
      </dsp:nvSpPr>
      <dsp:spPr>
        <a:xfrm>
          <a:off x="86826" y="1512129"/>
          <a:ext cx="1794380" cy="997595"/>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今年度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1541348"/>
        <a:ext cx="1735942" cy="939157"/>
      </dsp:txXfrm>
    </dsp:sp>
    <dsp:sp modelId="{83DBAF81-E566-4765-9CF2-004987E64EBB}">
      <dsp:nvSpPr>
        <dsp:cNvPr id="0" name=""/>
        <dsp:cNvSpPr/>
      </dsp:nvSpPr>
      <dsp:spPr>
        <a:xfrm rot="5400000">
          <a:off x="802483" y="2527472"/>
          <a:ext cx="363066" cy="4485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kumimoji="1" lang="ja-JP" altLang="en-US" sz="1300" kern="1200">
            <a:latin typeface="Meiryo UI" panose="020B0604030504040204" pitchFamily="34" charset="-128"/>
            <a:ea typeface="Meiryo UI" panose="020B0604030504040204" pitchFamily="34" charset="-128"/>
          </a:endParaRPr>
        </a:p>
      </dsp:txBody>
      <dsp:txXfrm rot="-5400000">
        <a:off x="849438" y="2570236"/>
        <a:ext cx="269157" cy="254146"/>
      </dsp:txXfrm>
    </dsp:sp>
    <dsp:sp modelId="{6017E119-590B-43D2-B0FC-B3B62BF50CBE}">
      <dsp:nvSpPr>
        <dsp:cNvPr id="0" name=""/>
        <dsp:cNvSpPr/>
      </dsp:nvSpPr>
      <dsp:spPr>
        <a:xfrm>
          <a:off x="86826" y="2993814"/>
          <a:ext cx="1794380" cy="997595"/>
        </a:xfrm>
        <a:prstGeom prst="roundRect">
          <a:avLst>
            <a:gd name="adj" fmla="val 10000"/>
          </a:avLst>
        </a:prstGeom>
        <a:solidFill>
          <a:schemeClr val="accent6">
            <a:lumMod val="60000"/>
            <a:lumOff val="4000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u="sng" kern="1200" dirty="0">
              <a:latin typeface="Meiryo UI" panose="020B0604030504040204" pitchFamily="34" charset="-128"/>
              <a:ea typeface="Meiryo UI" panose="020B0604030504040204" pitchFamily="34" charset="-128"/>
            </a:rPr>
            <a:t>来年度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3023033"/>
        <a:ext cx="1735942" cy="939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37C4-60F6-42AC-BEDA-B0CB856452CF}">
      <dsp:nvSpPr>
        <dsp:cNvPr id="0" name=""/>
        <dsp:cNvSpPr/>
      </dsp:nvSpPr>
      <dsp:spPr>
        <a:xfrm>
          <a:off x="3244519" y="50331"/>
          <a:ext cx="2375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latin typeface="Meiryo UI" panose="020B0604030504040204" pitchFamily="50" charset="-128"/>
              <a:ea typeface="Meiryo UI" panose="020B0604030504040204" pitchFamily="50" charset="-128"/>
            </a:rPr>
            <a:t>Lambda</a:t>
          </a: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コーディング</a:t>
          </a:r>
        </a:p>
      </dsp:txBody>
      <dsp:txXfrm>
        <a:off x="3314814" y="120626"/>
        <a:ext cx="2235401" cy="1299412"/>
      </dsp:txXfrm>
    </dsp:sp>
    <dsp:sp modelId="{907C7344-605D-4708-AD71-D1F206359046}">
      <dsp:nvSpPr>
        <dsp:cNvPr id="0" name=""/>
        <dsp:cNvSpPr/>
      </dsp:nvSpPr>
      <dsp:spPr>
        <a:xfrm>
          <a:off x="2247723" y="770332"/>
          <a:ext cx="4369584" cy="4369584"/>
        </a:xfrm>
        <a:custGeom>
          <a:avLst/>
          <a:gdLst/>
          <a:ahLst/>
          <a:cxnLst/>
          <a:rect l="0" t="0" r="0" b="0"/>
          <a:pathLst>
            <a:path>
              <a:moveTo>
                <a:pt x="3392922" y="364424"/>
              </a:moveTo>
              <a:arcTo wR="2184792" hR="2184792" stAng="18214270" swAng="393667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FA0D7CC3-6CB8-4F2D-8679-F6A502D0BDA1}">
      <dsp:nvSpPr>
        <dsp:cNvPr id="0" name=""/>
        <dsp:cNvSpPr/>
      </dsp:nvSpPr>
      <dsp:spPr>
        <a:xfrm>
          <a:off x="5154605"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サービス</a:t>
          </a:r>
          <a:endParaRPr kumimoji="1" lang="en-US" altLang="ja-JP" sz="2400" kern="1200" dirty="0">
            <a:latin typeface="Meiryo UI" panose="020B0604030504040204" pitchFamily="50" charset="-128"/>
            <a:ea typeface="Meiryo UI" panose="020B0604030504040204" pitchFamily="50" charset="-128"/>
          </a:endParaRP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仕様理解</a:t>
          </a:r>
        </a:p>
      </dsp:txBody>
      <dsp:txXfrm>
        <a:off x="5224900" y="3397814"/>
        <a:ext cx="2199401" cy="1299412"/>
      </dsp:txXfrm>
    </dsp:sp>
    <dsp:sp modelId="{21BE0414-F17F-49CC-8E1B-C61062991276}">
      <dsp:nvSpPr>
        <dsp:cNvPr id="0" name=""/>
        <dsp:cNvSpPr/>
      </dsp:nvSpPr>
      <dsp:spPr>
        <a:xfrm>
          <a:off x="2247723" y="770332"/>
          <a:ext cx="4369584" cy="4369584"/>
        </a:xfrm>
        <a:custGeom>
          <a:avLst/>
          <a:gdLst/>
          <a:ahLst/>
          <a:cxnLst/>
          <a:rect l="0" t="0" r="0" b="0"/>
          <a:pathLst>
            <a:path>
              <a:moveTo>
                <a:pt x="3384529" y="4010702"/>
              </a:moveTo>
              <a:arcTo wR="2184792" hR="2184792" stAng="3401556" swAng="399688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6760AF3C-E308-43C6-B080-F489AD1B12B4}">
      <dsp:nvSpPr>
        <dsp:cNvPr id="0" name=""/>
        <dsp:cNvSpPr/>
      </dsp:nvSpPr>
      <dsp:spPr>
        <a:xfrm>
          <a:off x="1370434"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環境構築</a:t>
          </a:r>
        </a:p>
      </dsp:txBody>
      <dsp:txXfrm>
        <a:off x="1440729" y="3397814"/>
        <a:ext cx="2199401" cy="1299412"/>
      </dsp:txXfrm>
    </dsp:sp>
    <dsp:sp modelId="{C37109BE-045F-43EB-BC3E-14E01123B587}">
      <dsp:nvSpPr>
        <dsp:cNvPr id="0" name=""/>
        <dsp:cNvSpPr/>
      </dsp:nvSpPr>
      <dsp:spPr>
        <a:xfrm>
          <a:off x="2247723" y="770332"/>
          <a:ext cx="4369584" cy="4369584"/>
        </a:xfrm>
        <a:custGeom>
          <a:avLst/>
          <a:gdLst/>
          <a:ahLst/>
          <a:cxnLst/>
          <a:rect l="0" t="0" r="0" b="0"/>
          <a:pathLst>
            <a:path>
              <a:moveTo>
                <a:pt x="27997" y="2533439"/>
              </a:moveTo>
              <a:arcTo wR="2184792" hR="2184792" stAng="10249051" swAng="3936679"/>
            </a:path>
          </a:pathLst>
        </a:custGeom>
        <a:noFill/>
        <a:ln w="28575"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10/25/2020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10/25/2020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90294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144560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endParaRPr/>
          </a:p>
        </p:txBody>
      </p:sp>
      <p:sp>
        <p:nvSpPr>
          <p:cNvPr id="388" name="Google Shape;3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ポイント参照機能です。</a:t>
            </a:r>
            <a:endParaRPr/>
          </a:p>
        </p:txBody>
      </p:sp>
      <p:sp>
        <p:nvSpPr>
          <p:cNvPr id="415" name="Google Shape;4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442" name="Google Shape;4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86" name="Google Shape;38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19</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本発表のアジェンダです。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20</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言いたいことはテキストでまとめる</a:t>
            </a:r>
            <a:endParaRPr/>
          </a:p>
        </p:txBody>
      </p:sp>
      <p:sp>
        <p:nvSpPr>
          <p:cNvPr id="511" name="Google Shape;5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412" name="Google Shape;41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考察となります。今回、構築作業時間とドキュメント作成量が減少した要因は</a:t>
            </a:r>
            <a:r>
              <a:rPr kumimoji="1" lang="en-US" altLang="ja-JP" dirty="0"/>
              <a:t>2</a:t>
            </a:r>
            <a:r>
              <a:rPr kumimoji="1" lang="ja-JP" altLang="en-US" dirty="0"/>
              <a:t>つあると考えています。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solidFill>
                  <a:srgbClr val="000000"/>
                </a:solidFill>
                <a:effectLst/>
                <a:ea typeface="ＭＳ 明朝" panose="02020609040205080304" pitchFamily="17" charset="-128"/>
                <a:cs typeface="Times New Roman" panose="02020603050405020304" pitchFamily="18" charset="0"/>
              </a:rPr>
              <a:t>1</a:t>
            </a:r>
            <a:r>
              <a:rPr lang="ja-JP" altLang="en-US" sz="1800" kern="100" dirty="0">
                <a:solidFill>
                  <a:srgbClr val="000000"/>
                </a:solidFill>
                <a:effectLst/>
                <a:ea typeface="ＭＳ 明朝" panose="02020609040205080304" pitchFamily="17" charset="-128"/>
                <a:cs typeface="Times New Roman" panose="02020603050405020304" pitchFamily="18" charset="0"/>
              </a:rPr>
              <a:t>つ目は</a:t>
            </a: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す</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23</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24</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err="1"/>
              <a:t>課題が二つあることを明言する</a:t>
            </a:r>
            <a:r>
              <a:rPr lang="en-US" dirty="0"/>
              <a:t>。(</a:t>
            </a:r>
            <a:r>
              <a:rPr lang="en-US" dirty="0" err="1"/>
              <a:t>課題は〇と×でまず〇を説明します</a:t>
            </a:r>
            <a:r>
              <a:rPr lang="en-US" dirty="0"/>
              <a:t>。)</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err="1"/>
              <a:t>検証作業時においても、開発者の得意とする言語を選択してコーディングを行ったため、複数言語が混在した</a:t>
            </a:r>
            <a:r>
              <a:rPr lang="en-US" dirty="0"/>
              <a:t>。</a:t>
            </a:r>
            <a:endParaRPr dirty="0"/>
          </a:p>
          <a:p>
            <a:pPr marL="0" marR="0" lvl="0" indent="0" algn="l" rtl="0">
              <a:lnSpc>
                <a:spcPct val="100000"/>
              </a:lnSpc>
              <a:spcBef>
                <a:spcPts val="0"/>
              </a:spcBef>
              <a:spcAft>
                <a:spcPts val="0"/>
              </a:spcAft>
              <a:buClr>
                <a:schemeClr val="dk1"/>
              </a:buClr>
              <a:buSzPts val="1200"/>
              <a:buFont typeface="Arial"/>
              <a:buNone/>
            </a:pP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err="1"/>
              <a:t>サーバレスアーキテクチャを保守していく上で、開発言語を選択することが望ましい</a:t>
            </a:r>
            <a:r>
              <a:rPr lang="en-US" sz="1200" dirty="0"/>
              <a:t>。</a:t>
            </a: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a:t>(</a:t>
            </a:r>
            <a:r>
              <a:rPr lang="en-US" sz="1200" dirty="0" err="1"/>
              <a:t>システム拡張とかで、費用の面から別言語が混在する</a:t>
            </a:r>
            <a:r>
              <a:rPr lang="en-US" sz="1200" dirty="0"/>
              <a:t>・・・</a:t>
            </a:r>
            <a:r>
              <a:rPr lang="en-US" sz="1200" dirty="0" err="1"/>
              <a:t>というようなことを避けたい</a:t>
            </a:r>
            <a:r>
              <a:rPr lang="en-US" sz="1200" dirty="0"/>
              <a:t>)</a:t>
            </a:r>
            <a:endParaRPr dirty="0"/>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プログラム開発言語の標準化</a:t>
            </a:r>
            <a:endParaRPr sz="1200" dirty="0">
              <a:solidFill>
                <a:schemeClr val="dk1"/>
              </a:solidFill>
              <a:latin typeface="Meiryo"/>
              <a:ea typeface="Meiryo"/>
              <a:cs typeface="Meiryo"/>
              <a:sym typeface="Meiryo"/>
            </a:endParaRPr>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参画メンバーの保有スキル</a:t>
            </a:r>
            <a:r>
              <a:rPr lang="en-US" sz="1050" dirty="0">
                <a:solidFill>
                  <a:schemeClr val="dk1"/>
                </a:solidFill>
                <a:latin typeface="Meiryo"/>
                <a:ea typeface="Meiryo"/>
                <a:cs typeface="Meiryo"/>
                <a:sym typeface="Meiryo"/>
              </a:rPr>
              <a:t>　</a:t>
            </a:r>
            <a:endParaRPr dirty="0"/>
          </a:p>
          <a:p>
            <a:pPr marL="0" lvl="0" indent="0" algn="l" rtl="0">
              <a:spcBef>
                <a:spcPts val="0"/>
              </a:spcBef>
              <a:spcAft>
                <a:spcPts val="0"/>
              </a:spcAft>
              <a:buClr>
                <a:schemeClr val="dk1"/>
              </a:buClr>
              <a:buSzPts val="1200"/>
              <a:buFont typeface="Arial"/>
              <a:buNone/>
            </a:pPr>
            <a:endParaRPr dirty="0"/>
          </a:p>
        </p:txBody>
      </p:sp>
      <p:sp>
        <p:nvSpPr>
          <p:cNvPr id="581" name="Google Shape;581;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bb90220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a3bb90220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検証では、システム構築にあたり事前学習を述べ1か月行った。</a:t>
            </a:r>
            <a:endParaRPr dirty="0"/>
          </a:p>
          <a:p>
            <a:pPr marL="0" lvl="0" indent="0" algn="l" rtl="0">
              <a:spcBef>
                <a:spcPts val="0"/>
              </a:spcBef>
              <a:spcAft>
                <a:spcPts val="0"/>
              </a:spcAft>
              <a:buClr>
                <a:schemeClr val="dk1"/>
              </a:buClr>
              <a:buSzPts val="1200"/>
              <a:buFont typeface="Arial"/>
              <a:buNone/>
            </a:pPr>
            <a:r>
              <a:rPr lang="en-US" dirty="0"/>
              <a:t>学習内容はコーディング、環境構築、仕様理解の3点。</a:t>
            </a:r>
            <a:endParaRPr dirty="0"/>
          </a:p>
          <a:p>
            <a:pPr marL="0" lvl="0" indent="0" algn="l" rtl="0">
              <a:spcBef>
                <a:spcPts val="0"/>
              </a:spcBef>
              <a:spcAft>
                <a:spcPts val="0"/>
              </a:spcAft>
              <a:buClr>
                <a:schemeClr val="dk1"/>
              </a:buClr>
              <a:buSzPts val="1200"/>
              <a:buFont typeface="Arial"/>
              <a:buNone/>
            </a:pPr>
            <a:r>
              <a:rPr lang="en-US" dirty="0" err="1"/>
              <a:t>企業レベルのシステムを構築するのであれば、さらに膨大な知識とスキルが必要になるため、組織ぐるみの教育体制が必要でしょう</a:t>
            </a:r>
            <a:r>
              <a:rPr lang="en-US" dirty="0"/>
              <a:t>。</a:t>
            </a:r>
            <a:endParaRPr dirty="0"/>
          </a:p>
        </p:txBody>
      </p:sp>
      <p:sp>
        <p:nvSpPr>
          <p:cNvPr id="646" name="Google Shape;646;ga3bb90220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1895778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また、AWSでは2020年3月においても175を超える主要なサービスがあり、</a:t>
            </a:r>
            <a:endParaRPr dirty="0"/>
          </a:p>
          <a:p>
            <a:pPr marL="0" lvl="0" indent="0" algn="l" rtl="0">
              <a:spcBef>
                <a:spcPts val="0"/>
              </a:spcBef>
              <a:spcAft>
                <a:spcPts val="0"/>
              </a:spcAft>
              <a:buClr>
                <a:schemeClr val="dk1"/>
              </a:buClr>
              <a:buSzPts val="1200"/>
              <a:buFont typeface="Arial"/>
              <a:buNone/>
            </a:pPr>
            <a:r>
              <a:rPr lang="en-US" dirty="0" err="1"/>
              <a:t>日々新しいサービスが開発されている。そのため、継続的な学習が要求される</a:t>
            </a:r>
            <a:r>
              <a:rPr lang="en-US" dirty="0"/>
              <a:t>。</a:t>
            </a:r>
            <a:endParaRPr dirty="0"/>
          </a:p>
        </p:txBody>
      </p:sp>
      <p:sp>
        <p:nvSpPr>
          <p:cNvPr id="676" name="Google Shape;67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修正箇所</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課題と提言を分ける</a:t>
            </a: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課題と提言があいまい</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それか提言はスライド内に明記する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p:txBody>
      </p:sp>
      <p:sp>
        <p:nvSpPr>
          <p:cNvPr id="706" name="Google Shape;70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2312079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Times New Roman"/>
              <a:buNone/>
            </a:pPr>
            <a:r>
              <a:rPr lang="en-US" sz="1800" dirty="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p>
          <a:p>
            <a:pPr marL="0" lvl="0" indent="0" algn="l" rtl="0">
              <a:spcBef>
                <a:spcPts val="0"/>
              </a:spcBef>
              <a:spcAft>
                <a:spcPts val="0"/>
              </a:spcAft>
              <a:buClr>
                <a:srgbClr val="000000"/>
              </a:buClr>
              <a:buSzPts val="1800"/>
              <a:buFont typeface="Times New Roman"/>
              <a:buNone/>
            </a:pPr>
            <a:r>
              <a:rPr lang="ja-JP" altLang="en-US" sz="1800" dirty="0">
                <a:solidFill>
                  <a:srgbClr val="000000"/>
                </a:solidFill>
                <a:latin typeface="Times New Roman"/>
                <a:cs typeface="Times New Roman"/>
                <a:sym typeface="Times New Roman"/>
              </a:rPr>
              <a:t>仮想化以下のインフラ管理と非機能要求に付随する対応をする必要がなくなる。</a:t>
            </a:r>
            <a:endParaRPr dirty="0"/>
          </a:p>
        </p:txBody>
      </p:sp>
      <p:sp>
        <p:nvSpPr>
          <p:cNvPr id="764" name="Google Shape;7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3530262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dirty="0">
              <a:solidFill>
                <a:srgbClr val="000000"/>
              </a:solidFill>
              <a:latin typeface="Times New Roman"/>
              <a:ea typeface="Times New Roman"/>
              <a:cs typeface="Times New Roman"/>
              <a:sym typeface="Times New Roman"/>
            </a:endParaRPr>
          </a:p>
          <a:p>
            <a:pPr marL="457200" lvl="1"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dirty="0"/>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437" name="Google Shape;4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34</a:t>
            </a:fld>
            <a:endParaRPr/>
          </a:p>
        </p:txBody>
      </p:sp>
    </p:spTree>
    <p:extLst>
      <p:ext uri="{BB962C8B-B14F-4D97-AF65-F5344CB8AC3E}">
        <p14:creationId xmlns:p14="http://schemas.microsoft.com/office/powerpoint/2010/main" val="404423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総務省の提唱する　デジタル・フォーメーション　　御社はどのように進めているでしょうか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222592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404756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126639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158842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2020/10/25</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4"/>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34"/>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34"/>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52904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2020/10/25</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10/25/2020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 id="2147483707" r:id="rId38"/>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aws-samp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pngimg.com/download/662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8.xml"/><Relationship Id="rId5" Type="http://schemas.openxmlformats.org/officeDocument/2006/relationships/image" Target="../media/image21.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1.png"/><Relationship Id="rId7" Type="http://schemas.openxmlformats.org/officeDocument/2006/relationships/diagramQuickStyle" Target="../diagrams/quickStyle4.xml"/><Relationship Id="rId2" Type="http://schemas.openxmlformats.org/officeDocument/2006/relationships/notesSlide" Target="../notesSlides/notesSlide27.xml"/><Relationship Id="rId1" Type="http://schemas.openxmlformats.org/officeDocument/2006/relationships/slideLayout" Target="../slideLayouts/slideLayout38.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2.svg"/><Relationship Id="rId9" Type="http://schemas.microsoft.com/office/2007/relationships/diagramDrawing" Target="../diagrams/drawing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8.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8.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emf"/><Relationship Id="rId7" Type="http://schemas.openxmlformats.org/officeDocument/2006/relationships/image" Target="../media/image44.jpg"/><Relationship Id="rId2" Type="http://schemas.openxmlformats.org/officeDocument/2006/relationships/notesSlide" Target="../notesSlides/notesSlide34.xml"/><Relationship Id="rId1" Type="http://schemas.openxmlformats.org/officeDocument/2006/relationships/slideLayout" Target="../slideLayouts/slideLayout38.xml"/><Relationship Id="rId6" Type="http://schemas.openxmlformats.org/officeDocument/2006/relationships/image" Target="../media/image43.jpg"/><Relationship Id="rId5" Type="http://schemas.openxmlformats.org/officeDocument/2006/relationships/image" Target="../media/image42.jpeg"/><Relationship Id="rId4" Type="http://schemas.openxmlformats.org/officeDocument/2006/relationships/image" Target="../media/image41.emf"/><Relationship Id="rId9"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dirty="0"/>
              <a:t>サーバレスアーキテクチャーの適用による</a:t>
            </a:r>
            <a:br>
              <a:rPr lang="en-US" altLang="ja-JP" dirty="0"/>
            </a:br>
            <a:r>
              <a:rPr lang="ja-JP" altLang="ja-JP" dirty="0"/>
              <a:t>システム開発期間短縮効果の検証</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モデルシステムの題材</a:t>
            </a:r>
            <a:endParaRPr lang="en-US" altLang="ja-JP" sz="2000" dirty="0"/>
          </a:p>
          <a:p>
            <a:r>
              <a:rPr lang="ja-JP" altLang="en-US" sz="2000" dirty="0"/>
              <a:t>　　</a:t>
            </a:r>
            <a:br>
              <a:rPr lang="en-US" altLang="ja-JP" sz="2000" u="sng" dirty="0"/>
            </a:br>
            <a:r>
              <a:rPr lang="ja-JP" altLang="en-US" sz="2000" dirty="0"/>
              <a:t>　</a:t>
            </a:r>
          </a:p>
        </p:txBody>
      </p:sp>
      <p:pic>
        <p:nvPicPr>
          <p:cNvPr id="1026" name="Picture 2" descr="https://www.rarenippon.jp/wp-content/uploads/2019/06/190628_00-1-500x1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5" y="903890"/>
            <a:ext cx="8263445" cy="300472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670463" y="3951426"/>
            <a:ext cx="6667659" cy="2308324"/>
          </a:xfrm>
          <a:prstGeom prst="rect">
            <a:avLst/>
          </a:prstGeom>
          <a:noFill/>
        </p:spPr>
        <p:txBody>
          <a:bodyPr wrap="none" lIns="91440" tIns="45720" rIns="91440" bIns="45720">
            <a:spAutoFit/>
          </a:bodyPr>
          <a:lstStyle/>
          <a:p>
            <a:pPr algn="ct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TOKYO</a:t>
            </a: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　</a:t>
            </a: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2020</a:t>
            </a:r>
          </a:p>
          <a:p>
            <a:pPr algn="ct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グッズ販売 </a:t>
            </a:r>
          </a:p>
        </p:txBody>
      </p:sp>
      <p:grpSp>
        <p:nvGrpSpPr>
          <p:cNvPr id="5" name="グループ化 4">
            <a:extLst>
              <a:ext uri="{FF2B5EF4-FFF2-40B4-BE49-F238E27FC236}">
                <a16:creationId xmlns:a16="http://schemas.microsoft.com/office/drawing/2014/main" id="{ED71639F-7B2D-4389-ADC2-E39CFD3900D6}"/>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1514F204-7686-432A-B17F-873560F97F4E}"/>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5CB5366C-BD15-4585-B3EA-917C9807FBF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02197B74-5AB3-4E02-8EE8-D3CFA3650E3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7F97FA6A-F540-4B61-848B-762B1DD627E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A266242D-C559-47B5-94F7-AED0124AEF49}"/>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D76CD830-03A2-479D-B975-A054A3FD47E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BB22002D-595A-436C-99D6-8FA580E31A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36973445-3AC2-4680-863F-87EAAFA6BDA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D9055729-3A3F-4540-8357-73039166052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45A0B924-925B-4A05-A025-F5FE40C15316}"/>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D80EA90D-3F66-425D-B4BD-4EF393D0D38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AE7097D7-490A-43F9-8B76-04A1C5B6FEC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666EDD3C-FE77-468F-91A6-5119C385A4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70DB6B3C-565A-403E-98A9-845FFF6B5CA4}"/>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15EFF1D4-6993-4AA9-9B25-FCE47EEEE31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41C9B56C-741B-47A8-A235-3029A01997B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8DA2E71-1CA5-4958-84A5-A5972614E18E}"/>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8232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モデルシステムに使用したリファレンスアーキテクチャ</a:t>
            </a:r>
            <a:br>
              <a:rPr lang="en-US" altLang="ja-JP" sz="2000" u="sng" dirty="0"/>
            </a:br>
            <a:r>
              <a:rPr lang="ja-JP" altLang="en-US" sz="2000" dirty="0"/>
              <a:t>　</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55" y="1075764"/>
            <a:ext cx="7231343" cy="3571233"/>
          </a:xfrm>
          <a:prstGeom prst="rect">
            <a:avLst/>
          </a:prstGeom>
        </p:spPr>
      </p:pic>
      <p:sp>
        <p:nvSpPr>
          <p:cNvPr id="4" name="テキスト ボックス 3"/>
          <p:cNvSpPr txBox="1"/>
          <p:nvPr/>
        </p:nvSpPr>
        <p:spPr>
          <a:xfrm>
            <a:off x="1372755" y="4818871"/>
            <a:ext cx="7797274"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hlinkClick r:id="rId4"/>
              </a:rPr>
              <a:t>https://github.com/aws-samples/</a:t>
            </a:r>
            <a:endParaRPr kumimoji="1" lang="en-US" altLang="ja-JP" sz="3200" dirty="0">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aws</a:t>
            </a:r>
            <a:r>
              <a:rPr kumimoji="1" lang="en-US" altLang="ja-JP" sz="3200" dirty="0">
                <a:latin typeface="Meiryo UI" panose="020B0604030504040204" pitchFamily="50" charset="-128"/>
                <a:ea typeface="Meiryo UI" panose="020B0604030504040204" pitchFamily="50" charset="-128"/>
              </a:rPr>
              <a:t>-</a:t>
            </a:r>
            <a:r>
              <a:rPr kumimoji="1" lang="en-US" altLang="ja-JP" sz="3200" dirty="0" err="1">
                <a:latin typeface="Meiryo UI" panose="020B0604030504040204" pitchFamily="50" charset="-128"/>
                <a:ea typeface="Meiryo UI" panose="020B0604030504040204" pitchFamily="50" charset="-128"/>
              </a:rPr>
              <a:t>serverless</a:t>
            </a:r>
            <a:r>
              <a:rPr kumimoji="1" lang="en-US" altLang="ja-JP" sz="3200" dirty="0">
                <a:latin typeface="Meiryo UI" panose="020B0604030504040204" pitchFamily="50" charset="-128"/>
                <a:ea typeface="Meiryo UI" panose="020B0604030504040204" pitchFamily="50" charset="-128"/>
              </a:rPr>
              <a:t>-airline-booking</a:t>
            </a:r>
            <a:endParaRPr kumimoji="1" lang="ja-JP" altLang="en-US" sz="3200" dirty="0">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1F1F881-401A-4159-9535-6EAC5973704F}"/>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024FFDDF-9F2F-4EA3-9905-31792EBBF3E9}"/>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AEBBB5F2-5910-47C4-BB59-2BCFA13C90D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47E00CFD-0756-4535-B409-A6F9E7CB6CD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097F2A7C-73E5-4D11-BB76-F17E1EA6091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B0529A8E-41B5-429B-9076-86432D0AD8D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B17A527F-F2E6-44C3-9453-A214095D77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0C1BFACE-4187-490E-A7B4-B617E36A9F6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46303AAC-0C13-47D5-8CEA-AB1082AB717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6BBCCEC-B7C2-4A35-9BE0-B8673D720EF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00AD99A7-CF34-41D4-895C-D5FFCF3FB03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795937E9-F0A4-481E-BAAC-ECF3DE6C59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761AB38A-FE0B-48DE-829E-ADFB368CA56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088348E7-BB0D-4E64-B560-03FC3B4C116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A60C9F16-D2C0-45D6-AD14-16FA1F9EB7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08AB0F2A-AE6E-4E9A-B8F6-005F78FD4DD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FC494294-B6FA-4C65-85D3-F5DF5BAC84F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856CCDF-DF12-4F6B-9547-1D1BF4C4F2A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9452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モデルシステムのシステム構成</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a:t>
            </a:r>
            <a:endParaRPr>
              <a:latin typeface="Meiryo UI" panose="020B0604030504040204" pitchFamily="50" charset="-128"/>
              <a:ea typeface="Meiryo UI" panose="020B0604030504040204" pitchFamily="50" charset="-128"/>
            </a:endParaRPr>
          </a:p>
        </p:txBody>
      </p:sp>
      <p:pic>
        <p:nvPicPr>
          <p:cNvPr id="364" name="Google Shape;364;p1" descr="スクリーンショット, 抽象, 地図 が含まれている画像  自動的に生成された説明"/>
          <p:cNvPicPr preferRelativeResize="0"/>
          <p:nvPr/>
        </p:nvPicPr>
        <p:blipFill rotWithShape="1">
          <a:blip r:embed="rId3">
            <a:alphaModFix/>
          </a:blip>
          <a:srcRect/>
          <a:stretch/>
        </p:blipFill>
        <p:spPr>
          <a:xfrm>
            <a:off x="2275487" y="1077132"/>
            <a:ext cx="6359403" cy="5687879"/>
          </a:xfrm>
          <a:prstGeom prst="rect">
            <a:avLst/>
          </a:prstGeom>
          <a:noFill/>
          <a:ln>
            <a:noFill/>
          </a:ln>
        </p:spPr>
      </p:pic>
      <p:sp>
        <p:nvSpPr>
          <p:cNvPr id="365" name="Google Shape;365;p1"/>
          <p:cNvSpPr/>
          <p:nvPr/>
        </p:nvSpPr>
        <p:spPr>
          <a:xfrm>
            <a:off x="3645650" y="2270503"/>
            <a:ext cx="4300330" cy="1619571"/>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
          <p:cNvSpPr/>
          <p:nvPr/>
        </p:nvSpPr>
        <p:spPr>
          <a:xfrm>
            <a:off x="4516095" y="4587497"/>
            <a:ext cx="4234713" cy="2208509"/>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67" name="Google Shape;367;p1"/>
          <p:cNvGrpSpPr/>
          <p:nvPr/>
        </p:nvGrpSpPr>
        <p:grpSpPr>
          <a:xfrm>
            <a:off x="-71832" y="150156"/>
            <a:ext cx="1011283" cy="5977052"/>
            <a:chOff x="-71832" y="150156"/>
            <a:chExt cx="1011283" cy="5977052"/>
          </a:xfrm>
        </p:grpSpPr>
        <p:grpSp>
          <p:nvGrpSpPr>
            <p:cNvPr id="368" name="Google Shape;368;p1"/>
            <p:cNvGrpSpPr/>
            <p:nvPr/>
          </p:nvGrpSpPr>
          <p:grpSpPr>
            <a:xfrm>
              <a:off x="-71832" y="150156"/>
              <a:ext cx="1011283" cy="5218718"/>
              <a:chOff x="-71832" y="150156"/>
              <a:chExt cx="1011283" cy="5218718"/>
            </a:xfrm>
          </p:grpSpPr>
          <p:sp>
            <p:nvSpPr>
              <p:cNvPr id="369" name="Google Shape;369;p1"/>
              <p:cNvSpPr/>
              <p:nvPr/>
            </p:nvSpPr>
            <p:spPr>
              <a:xfrm>
                <a:off x="0" y="15015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370" name="Google Shape;370;p1"/>
              <p:cNvSpPr/>
              <p:nvPr/>
            </p:nvSpPr>
            <p:spPr>
              <a:xfrm>
                <a:off x="0" y="897212"/>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1" name="Google Shape;371;p1"/>
              <p:cNvSpPr/>
              <p:nvPr/>
            </p:nvSpPr>
            <p:spPr>
              <a:xfrm>
                <a:off x="0" y="164426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372" name="Google Shape;372;p1"/>
              <p:cNvSpPr/>
              <p:nvPr/>
            </p:nvSpPr>
            <p:spPr>
              <a:xfrm>
                <a:off x="0" y="2400192"/>
                <a:ext cx="800100" cy="698500"/>
              </a:xfrm>
              <a:prstGeom prst="snip1Rect">
                <a:avLst>
                  <a:gd name="adj" fmla="val 16667"/>
                </a:avLst>
              </a:prstGeom>
              <a:gradFill>
                <a:gsLst>
                  <a:gs pos="0">
                    <a:srgbClr val="DDA6FA"/>
                  </a:gs>
                  <a:gs pos="50000">
                    <a:srgbClr val="D797F8"/>
                  </a:gs>
                  <a:gs pos="100000">
                    <a:srgbClr val="D384FC"/>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3" name="Google Shape;373;p1"/>
              <p:cNvSpPr/>
              <p:nvPr/>
            </p:nvSpPr>
            <p:spPr>
              <a:xfrm>
                <a:off x="0" y="315611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4" name="Google Shape;374;p1"/>
              <p:cNvSpPr/>
              <p:nvPr/>
            </p:nvSpPr>
            <p:spPr>
              <a:xfrm>
                <a:off x="0" y="3912040"/>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5" name="Google Shape;375;p1"/>
              <p:cNvSpPr/>
              <p:nvPr/>
            </p:nvSpPr>
            <p:spPr>
              <a:xfrm>
                <a:off x="0" y="4670374"/>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6" name="Google Shape;376;p1"/>
              <p:cNvSpPr txBox="1"/>
              <p:nvPr/>
            </p:nvSpPr>
            <p:spPr>
              <a:xfrm>
                <a:off x="-69741" y="242251"/>
                <a:ext cx="8001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１章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紹介</a:t>
                </a:r>
                <a:endParaRPr/>
              </a:p>
            </p:txBody>
          </p:sp>
          <p:sp>
            <p:nvSpPr>
              <p:cNvPr id="377" name="Google Shape;377;p1"/>
              <p:cNvSpPr txBox="1"/>
              <p:nvPr/>
            </p:nvSpPr>
            <p:spPr>
              <a:xfrm>
                <a:off x="-71832" y="97833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２章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問題提起</a:t>
                </a:r>
                <a:endParaRPr/>
              </a:p>
            </p:txBody>
          </p:sp>
          <p:sp>
            <p:nvSpPr>
              <p:cNvPr id="378" name="Google Shape;378;p1"/>
              <p:cNvSpPr txBox="1"/>
              <p:nvPr/>
            </p:nvSpPr>
            <p:spPr>
              <a:xfrm>
                <a:off x="-45389" y="1734255"/>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３章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SA定義</a:t>
                </a:r>
                <a:endParaRPr/>
              </a:p>
            </p:txBody>
          </p:sp>
          <p:sp>
            <p:nvSpPr>
              <p:cNvPr id="379" name="Google Shape;379;p1"/>
              <p:cNvSpPr txBox="1"/>
              <p:nvPr/>
            </p:nvSpPr>
            <p:spPr>
              <a:xfrm>
                <a:off x="-45389" y="251814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４章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検証</a:t>
                </a:r>
                <a:endParaRPr/>
              </a:p>
            </p:txBody>
          </p:sp>
          <p:sp>
            <p:nvSpPr>
              <p:cNvPr id="380" name="Google Shape;380;p1"/>
              <p:cNvSpPr txBox="1"/>
              <p:nvPr/>
            </p:nvSpPr>
            <p:spPr>
              <a:xfrm>
                <a:off x="-71832" y="324344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５章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考察</a:t>
                </a:r>
                <a:endParaRPr/>
              </a:p>
            </p:txBody>
          </p:sp>
          <p:sp>
            <p:nvSpPr>
              <p:cNvPr id="381" name="Google Shape;381;p1"/>
              <p:cNvSpPr txBox="1"/>
              <p:nvPr/>
            </p:nvSpPr>
            <p:spPr>
              <a:xfrm>
                <a:off x="-45389" y="3993706"/>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６章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課題</a:t>
                </a:r>
                <a:endParaRPr/>
              </a:p>
            </p:txBody>
          </p:sp>
          <p:sp>
            <p:nvSpPr>
              <p:cNvPr id="382" name="Google Shape;382;p1"/>
              <p:cNvSpPr txBox="1"/>
              <p:nvPr/>
            </p:nvSpPr>
            <p:spPr>
              <a:xfrm>
                <a:off x="-45389" y="475262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７章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展望</a:t>
                </a:r>
                <a:endParaRPr/>
              </a:p>
            </p:txBody>
          </p:sp>
        </p:grpSp>
        <p:sp>
          <p:nvSpPr>
            <p:cNvPr id="383" name="Google Shape;383;p1"/>
            <p:cNvSpPr/>
            <p:nvPr/>
          </p:nvSpPr>
          <p:spPr>
            <a:xfrm>
              <a:off x="0" y="542870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1"/>
            <p:cNvSpPr txBox="1"/>
            <p:nvPr/>
          </p:nvSpPr>
          <p:spPr>
            <a:xfrm>
              <a:off x="-45389" y="551096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8章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総括</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グッズ購買システム：商品カタログ参照機能　</a:t>
            </a:r>
            <a:endParaRPr dirty="0">
              <a:latin typeface="Meiryo UI" panose="020B0604030504040204" pitchFamily="50" charset="-128"/>
              <a:ea typeface="Meiryo UI" panose="020B0604030504040204" pitchFamily="50" charset="-128"/>
            </a:endParaRPr>
          </a:p>
        </p:txBody>
      </p:sp>
      <p:grpSp>
        <p:nvGrpSpPr>
          <p:cNvPr id="391" name="Google Shape;391;p2"/>
          <p:cNvGrpSpPr/>
          <p:nvPr/>
        </p:nvGrpSpPr>
        <p:grpSpPr>
          <a:xfrm>
            <a:off x="-71832" y="150156"/>
            <a:ext cx="1011283" cy="5977052"/>
            <a:chOff x="-71832" y="150156"/>
            <a:chExt cx="1011283" cy="5977052"/>
          </a:xfrm>
        </p:grpSpPr>
        <p:grpSp>
          <p:nvGrpSpPr>
            <p:cNvPr id="392" name="Google Shape;392;p2"/>
            <p:cNvGrpSpPr/>
            <p:nvPr/>
          </p:nvGrpSpPr>
          <p:grpSpPr>
            <a:xfrm>
              <a:off x="-71832" y="150156"/>
              <a:ext cx="1011283" cy="5218718"/>
              <a:chOff x="-71832" y="150156"/>
              <a:chExt cx="1011283" cy="5218718"/>
            </a:xfrm>
          </p:grpSpPr>
          <p:sp>
            <p:nvSpPr>
              <p:cNvPr id="393" name="Google Shape;393;p2"/>
              <p:cNvSpPr/>
              <p:nvPr/>
            </p:nvSpPr>
            <p:spPr>
              <a:xfrm>
                <a:off x="0" y="15015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394" name="Google Shape;394;p2"/>
              <p:cNvSpPr/>
              <p:nvPr/>
            </p:nvSpPr>
            <p:spPr>
              <a:xfrm>
                <a:off x="0" y="897212"/>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2"/>
              <p:cNvSpPr/>
              <p:nvPr/>
            </p:nvSpPr>
            <p:spPr>
              <a:xfrm>
                <a:off x="0" y="164426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396" name="Google Shape;396;p2"/>
              <p:cNvSpPr/>
              <p:nvPr/>
            </p:nvSpPr>
            <p:spPr>
              <a:xfrm>
                <a:off x="0" y="2400192"/>
                <a:ext cx="800100" cy="698500"/>
              </a:xfrm>
              <a:prstGeom prst="snip1Rect">
                <a:avLst>
                  <a:gd name="adj" fmla="val 16667"/>
                </a:avLst>
              </a:prstGeom>
              <a:gradFill>
                <a:gsLst>
                  <a:gs pos="0">
                    <a:srgbClr val="DDA6FA"/>
                  </a:gs>
                  <a:gs pos="50000">
                    <a:srgbClr val="D797F8"/>
                  </a:gs>
                  <a:gs pos="100000">
                    <a:srgbClr val="D384FC"/>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2"/>
              <p:cNvSpPr/>
              <p:nvPr/>
            </p:nvSpPr>
            <p:spPr>
              <a:xfrm>
                <a:off x="0" y="315611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2"/>
              <p:cNvSpPr/>
              <p:nvPr/>
            </p:nvSpPr>
            <p:spPr>
              <a:xfrm>
                <a:off x="0" y="3912040"/>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2"/>
              <p:cNvSpPr/>
              <p:nvPr/>
            </p:nvSpPr>
            <p:spPr>
              <a:xfrm>
                <a:off x="0" y="4670374"/>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400;p2"/>
              <p:cNvSpPr txBox="1"/>
              <p:nvPr/>
            </p:nvSpPr>
            <p:spPr>
              <a:xfrm>
                <a:off x="-69741" y="242251"/>
                <a:ext cx="8001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１章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紹介</a:t>
                </a:r>
                <a:endParaRPr/>
              </a:p>
            </p:txBody>
          </p:sp>
          <p:sp>
            <p:nvSpPr>
              <p:cNvPr id="401" name="Google Shape;401;p2"/>
              <p:cNvSpPr txBox="1"/>
              <p:nvPr/>
            </p:nvSpPr>
            <p:spPr>
              <a:xfrm>
                <a:off x="-71832" y="97833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２章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問題提起</a:t>
                </a:r>
                <a:endParaRPr/>
              </a:p>
            </p:txBody>
          </p:sp>
          <p:sp>
            <p:nvSpPr>
              <p:cNvPr id="402" name="Google Shape;402;p2"/>
              <p:cNvSpPr txBox="1"/>
              <p:nvPr/>
            </p:nvSpPr>
            <p:spPr>
              <a:xfrm>
                <a:off x="-45389" y="1734255"/>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３章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SA定義</a:t>
                </a:r>
                <a:endParaRPr/>
              </a:p>
            </p:txBody>
          </p:sp>
          <p:sp>
            <p:nvSpPr>
              <p:cNvPr id="403" name="Google Shape;403;p2"/>
              <p:cNvSpPr txBox="1"/>
              <p:nvPr/>
            </p:nvSpPr>
            <p:spPr>
              <a:xfrm>
                <a:off x="-45389" y="251814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４章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検証</a:t>
                </a:r>
                <a:endParaRPr/>
              </a:p>
            </p:txBody>
          </p:sp>
          <p:sp>
            <p:nvSpPr>
              <p:cNvPr id="404" name="Google Shape;404;p2"/>
              <p:cNvSpPr txBox="1"/>
              <p:nvPr/>
            </p:nvSpPr>
            <p:spPr>
              <a:xfrm>
                <a:off x="-71832" y="324344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５章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考察</a:t>
                </a:r>
                <a:endParaRPr/>
              </a:p>
            </p:txBody>
          </p:sp>
          <p:sp>
            <p:nvSpPr>
              <p:cNvPr id="405" name="Google Shape;405;p2"/>
              <p:cNvSpPr txBox="1"/>
              <p:nvPr/>
            </p:nvSpPr>
            <p:spPr>
              <a:xfrm>
                <a:off x="-45389" y="3993706"/>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６章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課題</a:t>
                </a:r>
                <a:endParaRPr/>
              </a:p>
            </p:txBody>
          </p:sp>
          <p:sp>
            <p:nvSpPr>
              <p:cNvPr id="406" name="Google Shape;406;p2"/>
              <p:cNvSpPr txBox="1"/>
              <p:nvPr/>
            </p:nvSpPr>
            <p:spPr>
              <a:xfrm>
                <a:off x="-45389" y="475262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７章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展望</a:t>
                </a:r>
                <a:endParaRPr/>
              </a:p>
            </p:txBody>
          </p:sp>
        </p:grpSp>
        <p:sp>
          <p:nvSpPr>
            <p:cNvPr id="407" name="Google Shape;407;p2"/>
            <p:cNvSpPr/>
            <p:nvPr/>
          </p:nvSpPr>
          <p:spPr>
            <a:xfrm>
              <a:off x="0" y="542870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2"/>
            <p:cNvSpPr txBox="1"/>
            <p:nvPr/>
          </p:nvSpPr>
          <p:spPr>
            <a:xfrm>
              <a:off x="-45389" y="551096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8章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総括</a:t>
              </a:r>
              <a:endParaRPr/>
            </a:p>
          </p:txBody>
        </p:sp>
      </p:grpSp>
      <p:sp>
        <p:nvSpPr>
          <p:cNvPr id="409" name="Google Shape;409;p2"/>
          <p:cNvSpPr txBox="1"/>
          <p:nvPr/>
        </p:nvSpPr>
        <p:spPr>
          <a:xfrm>
            <a:off x="860888" y="825701"/>
            <a:ext cx="8244300" cy="79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選択した商品IDをキーに商品情報を収集する。</a:t>
            </a:r>
            <a:endParaRPr/>
          </a:p>
          <a:p>
            <a:pPr marL="0" marR="0" lvl="0" indent="0" algn="ctr"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10" name="Google Shape;410;p2"/>
          <p:cNvPicPr preferRelativeResize="0"/>
          <p:nvPr/>
        </p:nvPicPr>
        <p:blipFill>
          <a:blip r:embed="rId3">
            <a:alphaModFix/>
          </a:blip>
          <a:stretch>
            <a:fillRect/>
          </a:stretch>
        </p:blipFill>
        <p:spPr>
          <a:xfrm>
            <a:off x="1777650" y="3811302"/>
            <a:ext cx="6410775" cy="1876324"/>
          </a:xfrm>
          <a:prstGeom prst="rect">
            <a:avLst/>
          </a:prstGeom>
          <a:noFill/>
          <a:ln>
            <a:noFill/>
          </a:ln>
        </p:spPr>
      </p:pic>
      <p:pic>
        <p:nvPicPr>
          <p:cNvPr id="411" name="Google Shape;411;p2"/>
          <p:cNvPicPr preferRelativeResize="0"/>
          <p:nvPr/>
        </p:nvPicPr>
        <p:blipFill>
          <a:blip r:embed="rId4">
            <a:alphaModFix/>
          </a:blip>
          <a:stretch>
            <a:fillRect/>
          </a:stretch>
        </p:blipFill>
        <p:spPr>
          <a:xfrm>
            <a:off x="2158650" y="1772500"/>
            <a:ext cx="4975650" cy="163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モデルシステム：ポイント参照機能　</a:t>
            </a:r>
            <a:endParaRPr>
              <a:latin typeface="Meiryo UI" panose="020B0604030504040204" pitchFamily="50" charset="-128"/>
              <a:ea typeface="Meiryo UI" panose="020B0604030504040204" pitchFamily="50" charset="-128"/>
            </a:endParaRPr>
          </a:p>
        </p:txBody>
      </p:sp>
      <p:grpSp>
        <p:nvGrpSpPr>
          <p:cNvPr id="418" name="Google Shape;418;p3"/>
          <p:cNvGrpSpPr/>
          <p:nvPr/>
        </p:nvGrpSpPr>
        <p:grpSpPr>
          <a:xfrm>
            <a:off x="-71832" y="150156"/>
            <a:ext cx="1011283" cy="5977052"/>
            <a:chOff x="-71832" y="150156"/>
            <a:chExt cx="1011283" cy="5977052"/>
          </a:xfrm>
        </p:grpSpPr>
        <p:grpSp>
          <p:nvGrpSpPr>
            <p:cNvPr id="419" name="Google Shape;419;p3"/>
            <p:cNvGrpSpPr/>
            <p:nvPr/>
          </p:nvGrpSpPr>
          <p:grpSpPr>
            <a:xfrm>
              <a:off x="-71832" y="150156"/>
              <a:ext cx="1011283" cy="5218718"/>
              <a:chOff x="-71832" y="150156"/>
              <a:chExt cx="1011283" cy="5218718"/>
            </a:xfrm>
          </p:grpSpPr>
          <p:sp>
            <p:nvSpPr>
              <p:cNvPr id="420" name="Google Shape;420;p3"/>
              <p:cNvSpPr/>
              <p:nvPr/>
            </p:nvSpPr>
            <p:spPr>
              <a:xfrm>
                <a:off x="0" y="15015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421" name="Google Shape;421;p3"/>
              <p:cNvSpPr/>
              <p:nvPr/>
            </p:nvSpPr>
            <p:spPr>
              <a:xfrm>
                <a:off x="0" y="897212"/>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p3"/>
              <p:cNvSpPr/>
              <p:nvPr/>
            </p:nvSpPr>
            <p:spPr>
              <a:xfrm>
                <a:off x="0" y="164426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423" name="Google Shape;423;p3"/>
              <p:cNvSpPr/>
              <p:nvPr/>
            </p:nvSpPr>
            <p:spPr>
              <a:xfrm>
                <a:off x="0" y="2400192"/>
                <a:ext cx="800100" cy="698500"/>
              </a:xfrm>
              <a:prstGeom prst="snip1Rect">
                <a:avLst>
                  <a:gd name="adj" fmla="val 16667"/>
                </a:avLst>
              </a:prstGeom>
              <a:gradFill>
                <a:gsLst>
                  <a:gs pos="0">
                    <a:srgbClr val="DDA6FA"/>
                  </a:gs>
                  <a:gs pos="50000">
                    <a:srgbClr val="D797F8"/>
                  </a:gs>
                  <a:gs pos="100000">
                    <a:srgbClr val="D384FC"/>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p3"/>
              <p:cNvSpPr/>
              <p:nvPr/>
            </p:nvSpPr>
            <p:spPr>
              <a:xfrm>
                <a:off x="0" y="315611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5" name="Google Shape;425;p3"/>
              <p:cNvSpPr/>
              <p:nvPr/>
            </p:nvSpPr>
            <p:spPr>
              <a:xfrm>
                <a:off x="0" y="3912040"/>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6" name="Google Shape;426;p3"/>
              <p:cNvSpPr/>
              <p:nvPr/>
            </p:nvSpPr>
            <p:spPr>
              <a:xfrm>
                <a:off x="0" y="4670374"/>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7" name="Google Shape;427;p3"/>
              <p:cNvSpPr txBox="1"/>
              <p:nvPr/>
            </p:nvSpPr>
            <p:spPr>
              <a:xfrm>
                <a:off x="-69741" y="242251"/>
                <a:ext cx="8001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１章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紹介</a:t>
                </a:r>
                <a:endParaRPr/>
              </a:p>
            </p:txBody>
          </p:sp>
          <p:sp>
            <p:nvSpPr>
              <p:cNvPr id="428" name="Google Shape;428;p3"/>
              <p:cNvSpPr txBox="1"/>
              <p:nvPr/>
            </p:nvSpPr>
            <p:spPr>
              <a:xfrm>
                <a:off x="-71832" y="97833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２章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問題提起</a:t>
                </a:r>
                <a:endParaRPr/>
              </a:p>
            </p:txBody>
          </p:sp>
          <p:sp>
            <p:nvSpPr>
              <p:cNvPr id="429" name="Google Shape;429;p3"/>
              <p:cNvSpPr txBox="1"/>
              <p:nvPr/>
            </p:nvSpPr>
            <p:spPr>
              <a:xfrm>
                <a:off x="-45389" y="1734255"/>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３章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SA定義</a:t>
                </a:r>
                <a:endParaRPr/>
              </a:p>
            </p:txBody>
          </p:sp>
          <p:sp>
            <p:nvSpPr>
              <p:cNvPr id="430" name="Google Shape;430;p3"/>
              <p:cNvSpPr txBox="1"/>
              <p:nvPr/>
            </p:nvSpPr>
            <p:spPr>
              <a:xfrm>
                <a:off x="-45389" y="251814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４章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検証</a:t>
                </a:r>
                <a:endParaRPr/>
              </a:p>
            </p:txBody>
          </p:sp>
          <p:sp>
            <p:nvSpPr>
              <p:cNvPr id="431" name="Google Shape;431;p3"/>
              <p:cNvSpPr txBox="1"/>
              <p:nvPr/>
            </p:nvSpPr>
            <p:spPr>
              <a:xfrm>
                <a:off x="-71832" y="324344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５章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考察</a:t>
                </a:r>
                <a:endParaRPr/>
              </a:p>
            </p:txBody>
          </p:sp>
          <p:sp>
            <p:nvSpPr>
              <p:cNvPr id="432" name="Google Shape;432;p3"/>
              <p:cNvSpPr txBox="1"/>
              <p:nvPr/>
            </p:nvSpPr>
            <p:spPr>
              <a:xfrm>
                <a:off x="-45389" y="3993706"/>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６章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課題</a:t>
                </a:r>
                <a:endParaRPr/>
              </a:p>
            </p:txBody>
          </p:sp>
          <p:sp>
            <p:nvSpPr>
              <p:cNvPr id="433" name="Google Shape;433;p3"/>
              <p:cNvSpPr txBox="1"/>
              <p:nvPr/>
            </p:nvSpPr>
            <p:spPr>
              <a:xfrm>
                <a:off x="-45389" y="475262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７章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展望</a:t>
                </a:r>
                <a:endParaRPr/>
              </a:p>
            </p:txBody>
          </p:sp>
        </p:grpSp>
        <p:sp>
          <p:nvSpPr>
            <p:cNvPr id="434" name="Google Shape;434;p3"/>
            <p:cNvSpPr/>
            <p:nvPr/>
          </p:nvSpPr>
          <p:spPr>
            <a:xfrm>
              <a:off x="0" y="542870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5" name="Google Shape;435;p3"/>
            <p:cNvSpPr txBox="1"/>
            <p:nvPr/>
          </p:nvSpPr>
          <p:spPr>
            <a:xfrm>
              <a:off x="-45389" y="551096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8章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総括</a:t>
              </a:r>
              <a:endParaRPr/>
            </a:p>
          </p:txBody>
        </p:sp>
      </p:grpSp>
      <p:sp>
        <p:nvSpPr>
          <p:cNvPr id="436" name="Google Shape;436;p3"/>
          <p:cNvSpPr txBox="1"/>
          <p:nvPr/>
        </p:nvSpPr>
        <p:spPr>
          <a:xfrm>
            <a:off x="897175" y="1058750"/>
            <a:ext cx="8181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ユーザーIDをキーに保有ポイント数を取得する。</a:t>
            </a:r>
            <a:endParaRPr/>
          </a:p>
        </p:txBody>
      </p:sp>
      <p:pic>
        <p:nvPicPr>
          <p:cNvPr id="437" name="Google Shape;437;p3"/>
          <p:cNvPicPr preferRelativeResize="0"/>
          <p:nvPr/>
        </p:nvPicPr>
        <p:blipFill>
          <a:blip r:embed="rId3">
            <a:alphaModFix/>
          </a:blip>
          <a:stretch>
            <a:fillRect/>
          </a:stretch>
        </p:blipFill>
        <p:spPr>
          <a:xfrm>
            <a:off x="1437750" y="3798575"/>
            <a:ext cx="7213226" cy="1806225"/>
          </a:xfrm>
          <a:prstGeom prst="rect">
            <a:avLst/>
          </a:prstGeom>
          <a:noFill/>
          <a:ln>
            <a:noFill/>
          </a:ln>
        </p:spPr>
      </p:pic>
      <p:pic>
        <p:nvPicPr>
          <p:cNvPr id="438" name="Google Shape;438;p3"/>
          <p:cNvPicPr preferRelativeResize="0"/>
          <p:nvPr/>
        </p:nvPicPr>
        <p:blipFill>
          <a:blip r:embed="rId4">
            <a:alphaModFix/>
          </a:blip>
          <a:stretch>
            <a:fillRect/>
          </a:stretch>
        </p:blipFill>
        <p:spPr>
          <a:xfrm>
            <a:off x="1777650" y="1672850"/>
            <a:ext cx="6447126" cy="1558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モデルシステム：商品購入機能　</a:t>
            </a:r>
            <a:endParaRPr dirty="0">
              <a:latin typeface="Meiryo UI" panose="020B0604030504040204" pitchFamily="50" charset="-128"/>
              <a:ea typeface="Meiryo UI" panose="020B0604030504040204" pitchFamily="50" charset="-128"/>
            </a:endParaRPr>
          </a:p>
        </p:txBody>
      </p:sp>
      <p:grpSp>
        <p:nvGrpSpPr>
          <p:cNvPr id="445" name="Google Shape;445;p4"/>
          <p:cNvGrpSpPr/>
          <p:nvPr/>
        </p:nvGrpSpPr>
        <p:grpSpPr>
          <a:xfrm>
            <a:off x="-71832" y="150156"/>
            <a:ext cx="1011283" cy="5977052"/>
            <a:chOff x="-71832" y="150156"/>
            <a:chExt cx="1011283" cy="5977052"/>
          </a:xfrm>
        </p:grpSpPr>
        <p:grpSp>
          <p:nvGrpSpPr>
            <p:cNvPr id="446" name="Google Shape;446;p4"/>
            <p:cNvGrpSpPr/>
            <p:nvPr/>
          </p:nvGrpSpPr>
          <p:grpSpPr>
            <a:xfrm>
              <a:off x="-71832" y="150156"/>
              <a:ext cx="1011283" cy="5218718"/>
              <a:chOff x="-71832" y="150156"/>
              <a:chExt cx="1011283" cy="5218718"/>
            </a:xfrm>
          </p:grpSpPr>
          <p:sp>
            <p:nvSpPr>
              <p:cNvPr id="447" name="Google Shape;447;p4"/>
              <p:cNvSpPr/>
              <p:nvPr/>
            </p:nvSpPr>
            <p:spPr>
              <a:xfrm>
                <a:off x="0" y="15015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448" name="Google Shape;448;p4"/>
              <p:cNvSpPr/>
              <p:nvPr/>
            </p:nvSpPr>
            <p:spPr>
              <a:xfrm>
                <a:off x="0" y="897212"/>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49" name="Google Shape;449;p4"/>
              <p:cNvSpPr/>
              <p:nvPr/>
            </p:nvSpPr>
            <p:spPr>
              <a:xfrm>
                <a:off x="0" y="164426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450" name="Google Shape;450;p4"/>
              <p:cNvSpPr/>
              <p:nvPr/>
            </p:nvSpPr>
            <p:spPr>
              <a:xfrm>
                <a:off x="0" y="2400192"/>
                <a:ext cx="800100" cy="698500"/>
              </a:xfrm>
              <a:prstGeom prst="snip1Rect">
                <a:avLst>
                  <a:gd name="adj" fmla="val 16667"/>
                </a:avLst>
              </a:prstGeom>
              <a:gradFill>
                <a:gsLst>
                  <a:gs pos="0">
                    <a:srgbClr val="DDA6FA"/>
                  </a:gs>
                  <a:gs pos="50000">
                    <a:srgbClr val="D797F8"/>
                  </a:gs>
                  <a:gs pos="100000">
                    <a:srgbClr val="D384FC"/>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1" name="Google Shape;451;p4"/>
              <p:cNvSpPr/>
              <p:nvPr/>
            </p:nvSpPr>
            <p:spPr>
              <a:xfrm>
                <a:off x="0" y="315611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2" name="Google Shape;452;p4"/>
              <p:cNvSpPr/>
              <p:nvPr/>
            </p:nvSpPr>
            <p:spPr>
              <a:xfrm>
                <a:off x="0" y="3912040"/>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3" name="Google Shape;453;p4"/>
              <p:cNvSpPr/>
              <p:nvPr/>
            </p:nvSpPr>
            <p:spPr>
              <a:xfrm>
                <a:off x="0" y="4670374"/>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4" name="Google Shape;454;p4"/>
              <p:cNvSpPr txBox="1"/>
              <p:nvPr/>
            </p:nvSpPr>
            <p:spPr>
              <a:xfrm>
                <a:off x="-69741" y="242251"/>
                <a:ext cx="8001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１章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紹介</a:t>
                </a:r>
                <a:endParaRPr/>
              </a:p>
            </p:txBody>
          </p:sp>
          <p:sp>
            <p:nvSpPr>
              <p:cNvPr id="455" name="Google Shape;455;p4"/>
              <p:cNvSpPr txBox="1"/>
              <p:nvPr/>
            </p:nvSpPr>
            <p:spPr>
              <a:xfrm>
                <a:off x="-71832" y="97833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２章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問題提起</a:t>
                </a:r>
                <a:endParaRPr/>
              </a:p>
            </p:txBody>
          </p:sp>
          <p:sp>
            <p:nvSpPr>
              <p:cNvPr id="456" name="Google Shape;456;p4"/>
              <p:cNvSpPr txBox="1"/>
              <p:nvPr/>
            </p:nvSpPr>
            <p:spPr>
              <a:xfrm>
                <a:off x="-45389" y="1734255"/>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３章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SA定義</a:t>
                </a:r>
                <a:endParaRPr/>
              </a:p>
            </p:txBody>
          </p:sp>
          <p:sp>
            <p:nvSpPr>
              <p:cNvPr id="457" name="Google Shape;457;p4"/>
              <p:cNvSpPr txBox="1"/>
              <p:nvPr/>
            </p:nvSpPr>
            <p:spPr>
              <a:xfrm>
                <a:off x="-45389" y="251814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４章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検証</a:t>
                </a:r>
                <a:endParaRPr/>
              </a:p>
            </p:txBody>
          </p:sp>
          <p:sp>
            <p:nvSpPr>
              <p:cNvPr id="458" name="Google Shape;458;p4"/>
              <p:cNvSpPr txBox="1"/>
              <p:nvPr/>
            </p:nvSpPr>
            <p:spPr>
              <a:xfrm>
                <a:off x="-71832" y="324344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５章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考察</a:t>
                </a:r>
                <a:endParaRPr/>
              </a:p>
            </p:txBody>
          </p:sp>
          <p:sp>
            <p:nvSpPr>
              <p:cNvPr id="459" name="Google Shape;459;p4"/>
              <p:cNvSpPr txBox="1"/>
              <p:nvPr/>
            </p:nvSpPr>
            <p:spPr>
              <a:xfrm>
                <a:off x="-45389" y="3993706"/>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６章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課題</a:t>
                </a:r>
                <a:endParaRPr/>
              </a:p>
            </p:txBody>
          </p:sp>
          <p:sp>
            <p:nvSpPr>
              <p:cNvPr id="460" name="Google Shape;460;p4"/>
              <p:cNvSpPr txBox="1"/>
              <p:nvPr/>
            </p:nvSpPr>
            <p:spPr>
              <a:xfrm>
                <a:off x="-45389" y="475262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７章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展望</a:t>
                </a:r>
                <a:endParaRPr/>
              </a:p>
            </p:txBody>
          </p:sp>
        </p:grpSp>
        <p:sp>
          <p:nvSpPr>
            <p:cNvPr id="461" name="Google Shape;461;p4"/>
            <p:cNvSpPr/>
            <p:nvPr/>
          </p:nvSpPr>
          <p:spPr>
            <a:xfrm>
              <a:off x="0" y="542870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62" name="Google Shape;462;p4"/>
            <p:cNvSpPr txBox="1"/>
            <p:nvPr/>
          </p:nvSpPr>
          <p:spPr>
            <a:xfrm>
              <a:off x="-45389" y="551096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8章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総括</a:t>
              </a:r>
              <a:endParaRPr/>
            </a:p>
          </p:txBody>
        </p:sp>
      </p:grpSp>
      <p:sp>
        <p:nvSpPr>
          <p:cNvPr id="463" name="Google Shape;463;p4"/>
          <p:cNvSpPr txBox="1"/>
          <p:nvPr/>
        </p:nvSpPr>
        <p:spPr>
          <a:xfrm>
            <a:off x="984840" y="4574073"/>
            <a:ext cx="40944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１ </a:t>
            </a:r>
            <a:r>
              <a:rPr lang="ja-JP" sz="2400">
                <a:solidFill>
                  <a:schemeClr val="dk1"/>
                </a:solidFill>
                <a:latin typeface="Arial"/>
                <a:ea typeface="Arial"/>
                <a:cs typeface="Arial"/>
                <a:sym typeface="Arial"/>
              </a:rPr>
              <a:t>在庫確認＆在庫予約</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３ </a:t>
            </a:r>
            <a:r>
              <a:rPr lang="ja-JP" sz="2400">
                <a:solidFill>
                  <a:schemeClr val="dk1"/>
                </a:solidFill>
                <a:latin typeface="Arial"/>
                <a:ea typeface="Arial"/>
                <a:cs typeface="Arial"/>
                <a:sym typeface="Arial"/>
              </a:rPr>
              <a:t>決済処理（外部API）</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５ </a:t>
            </a:r>
            <a:r>
              <a:rPr lang="ja-JP" sz="2400">
                <a:solidFill>
                  <a:schemeClr val="dk1"/>
                </a:solidFill>
                <a:latin typeface="Arial"/>
                <a:ea typeface="Arial"/>
                <a:cs typeface="Arial"/>
                <a:sym typeface="Arial"/>
              </a:rPr>
              <a:t>商品確保</a:t>
            </a:r>
            <a:endParaRPr/>
          </a:p>
        </p:txBody>
      </p:sp>
      <p:sp>
        <p:nvSpPr>
          <p:cNvPr id="464" name="Google Shape;464;p4"/>
          <p:cNvSpPr txBox="1"/>
          <p:nvPr/>
        </p:nvSpPr>
        <p:spPr>
          <a:xfrm>
            <a:off x="4470025" y="4574075"/>
            <a:ext cx="46137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２</a:t>
            </a:r>
            <a:r>
              <a:rPr lang="ja-JP" sz="2400">
                <a:solidFill>
                  <a:schemeClr val="dk1"/>
                </a:solidFill>
                <a:latin typeface="Arial"/>
                <a:ea typeface="Arial"/>
                <a:cs typeface="Arial"/>
                <a:sym typeface="Arial"/>
              </a:rPr>
              <a:t> 購入情報追加</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４ </a:t>
            </a:r>
            <a:r>
              <a:rPr lang="ja-JP" sz="2400">
                <a:solidFill>
                  <a:schemeClr val="dk1"/>
                </a:solidFill>
                <a:latin typeface="Arial"/>
                <a:ea typeface="Arial"/>
                <a:cs typeface="Arial"/>
                <a:sym typeface="Arial"/>
              </a:rPr>
              <a:t>決済完了（PaymentID発行）</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endParaRPr>
          </a:p>
          <a:p>
            <a:pPr marL="0" marR="0" lvl="0" indent="0" algn="l" rtl="0">
              <a:spcBef>
                <a:spcPts val="0"/>
              </a:spcBef>
              <a:spcAft>
                <a:spcPts val="0"/>
              </a:spcAft>
              <a:buNone/>
            </a:pPr>
            <a:r>
              <a:rPr lang="ja-JP" sz="2400">
                <a:solidFill>
                  <a:schemeClr val="dk1"/>
                </a:solidFill>
              </a:rPr>
              <a:t>６</a:t>
            </a:r>
            <a:r>
              <a:rPr lang="ja-JP" sz="2400">
                <a:solidFill>
                  <a:schemeClr val="dk1"/>
                </a:solidFill>
                <a:latin typeface="Arial"/>
                <a:ea typeface="Arial"/>
                <a:cs typeface="Arial"/>
                <a:sym typeface="Arial"/>
              </a:rPr>
              <a:t> 取引情報記録</a:t>
            </a:r>
            <a:endParaRPr sz="2400">
              <a:solidFill>
                <a:schemeClr val="dk1"/>
              </a:solidFill>
              <a:latin typeface="Arial"/>
              <a:ea typeface="Arial"/>
              <a:cs typeface="Arial"/>
              <a:sym typeface="Arial"/>
            </a:endParaRPr>
          </a:p>
        </p:txBody>
      </p:sp>
      <p:pic>
        <p:nvPicPr>
          <p:cNvPr id="465" name="Google Shape;465;p4"/>
          <p:cNvPicPr preferRelativeResize="0"/>
          <p:nvPr/>
        </p:nvPicPr>
        <p:blipFill>
          <a:blip r:embed="rId3">
            <a:alphaModFix/>
          </a:blip>
          <a:stretch>
            <a:fillRect/>
          </a:stretch>
        </p:blipFill>
        <p:spPr>
          <a:xfrm>
            <a:off x="1464100" y="1535613"/>
            <a:ext cx="6362700" cy="2886075"/>
          </a:xfrm>
          <a:prstGeom prst="rect">
            <a:avLst/>
          </a:prstGeom>
          <a:noFill/>
          <a:ln>
            <a:noFill/>
          </a:ln>
        </p:spPr>
      </p:pic>
      <p:sp>
        <p:nvSpPr>
          <p:cNvPr id="466" name="Google Shape;466;p4"/>
          <p:cNvSpPr txBox="1"/>
          <p:nvPr/>
        </p:nvSpPr>
        <p:spPr>
          <a:xfrm>
            <a:off x="878225" y="4068575"/>
            <a:ext cx="8205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a:t>
            </a:r>
            <a:r>
              <a:rPr lang="ja-JP" sz="2400" u="sng">
                <a:solidFill>
                  <a:schemeClr val="dk1"/>
                </a:solidFill>
                <a:latin typeface="Arial"/>
                <a:ea typeface="Arial"/>
                <a:cs typeface="Arial"/>
                <a:sym typeface="Arial"/>
              </a:rPr>
              <a:t>Step Functions処理フロー</a:t>
            </a:r>
            <a:endParaRPr sz="2400" u="sng">
              <a:solidFill>
                <a:schemeClr val="dk1"/>
              </a:solidFill>
              <a:latin typeface="Arial"/>
              <a:ea typeface="Arial"/>
              <a:cs typeface="Arial"/>
              <a:sym typeface="Arial"/>
            </a:endParaRPr>
          </a:p>
        </p:txBody>
      </p:sp>
      <p:sp>
        <p:nvSpPr>
          <p:cNvPr id="467" name="Google Shape;467;p4"/>
          <p:cNvSpPr txBox="1"/>
          <p:nvPr/>
        </p:nvSpPr>
        <p:spPr>
          <a:xfrm>
            <a:off x="878225" y="1024138"/>
            <a:ext cx="82056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（概要）選択した商品の購入を行う。</a:t>
            </a:r>
            <a:endParaRPr sz="24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083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要求仕様書（抜粋）</a:t>
            </a:r>
            <a:endParaRPr sz="2000" dirty="0">
              <a:latin typeface="Meiryo UI" panose="020B0604030504040204" pitchFamily="50" charset="-128"/>
              <a:ea typeface="Meiryo UI" panose="020B0604030504040204" pitchFamily="50" charset="-128"/>
            </a:endParaRPr>
          </a:p>
        </p:txBody>
      </p:sp>
      <p:pic>
        <p:nvPicPr>
          <p:cNvPr id="382" name="Google Shape;382;p1"/>
          <p:cNvPicPr preferRelativeResize="0"/>
          <p:nvPr/>
        </p:nvPicPr>
        <p:blipFill rotWithShape="1">
          <a:blip r:embed="rId3">
            <a:alphaModFix/>
          </a:blip>
          <a:srcRect/>
          <a:stretch/>
        </p:blipFill>
        <p:spPr>
          <a:xfrm>
            <a:off x="1296540" y="841097"/>
            <a:ext cx="7014337" cy="5860973"/>
          </a:xfrm>
          <a:prstGeom prst="rect">
            <a:avLst/>
          </a:prstGeom>
          <a:noFill/>
          <a:ln>
            <a:noFill/>
          </a:ln>
        </p:spPr>
      </p:pic>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パラメータシート（抜粋）</a:t>
            </a:r>
            <a:endParaRPr sz="2000" dirty="0">
              <a:latin typeface="Meiryo UI" panose="020B0604030504040204" pitchFamily="50" charset="-128"/>
              <a:ea typeface="Meiryo UI" panose="020B0604030504040204" pitchFamily="50" charset="-128"/>
            </a:endParaRPr>
          </a:p>
        </p:txBody>
      </p:sp>
      <p:sp>
        <p:nvSpPr>
          <p:cNvPr id="407" name="Google Shape;407;p2"/>
          <p:cNvSpPr txBox="1"/>
          <p:nvPr/>
        </p:nvSpPr>
        <p:spPr>
          <a:xfrm>
            <a:off x="913007" y="841662"/>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ja-JP" sz="2000" dirty="0">
                <a:solidFill>
                  <a:schemeClr val="dk1"/>
                </a:solidFill>
                <a:latin typeface="Meiryo UI" panose="020B0604030504040204" pitchFamily="50" charset="-128"/>
                <a:ea typeface="Meiryo UI" panose="020B0604030504040204" pitchFamily="50" charset="-128"/>
                <a:cs typeface="Arial"/>
                <a:sym typeface="Arial"/>
              </a:rPr>
              <a:t>AWSマネジメントコンソールで設定する値を纏めたシート</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408" name="Google Shape;408;p2"/>
          <p:cNvPicPr preferRelativeResize="0"/>
          <p:nvPr/>
        </p:nvPicPr>
        <p:blipFill rotWithShape="1">
          <a:blip r:embed="rId3">
            <a:alphaModFix/>
          </a:blip>
          <a:srcRect/>
          <a:stretch/>
        </p:blipFill>
        <p:spPr>
          <a:xfrm>
            <a:off x="913007" y="1395547"/>
            <a:ext cx="8181297" cy="5358334"/>
          </a:xfrm>
          <a:prstGeom prst="rect">
            <a:avLst/>
          </a:prstGeom>
          <a:noFill/>
          <a:ln>
            <a:noFill/>
          </a:ln>
        </p:spPr>
      </p:pic>
      <p:grpSp>
        <p:nvGrpSpPr>
          <p:cNvPr id="23" name="グループ化 22">
            <a:extLst>
              <a:ext uri="{FF2B5EF4-FFF2-40B4-BE49-F238E27FC236}">
                <a16:creationId xmlns:a16="http://schemas.microsoft.com/office/drawing/2014/main" id="{9C00F8DF-9A41-4EF6-A378-F8D5E42351FB}"/>
              </a:ext>
            </a:extLst>
          </p:cNvPr>
          <p:cNvGrpSpPr/>
          <p:nvPr/>
        </p:nvGrpSpPr>
        <p:grpSpPr>
          <a:xfrm>
            <a:off x="-71832" y="150156"/>
            <a:ext cx="1011283" cy="5977052"/>
            <a:chOff x="-71832" y="150156"/>
            <a:chExt cx="1011283" cy="5977052"/>
          </a:xfrm>
        </p:grpSpPr>
        <p:grpSp>
          <p:nvGrpSpPr>
            <p:cNvPr id="24" name="グループ化 23">
              <a:extLst>
                <a:ext uri="{FF2B5EF4-FFF2-40B4-BE49-F238E27FC236}">
                  <a16:creationId xmlns:a16="http://schemas.microsoft.com/office/drawing/2014/main" id="{1FCDF5C2-DBF6-4FD6-AAF3-B619E845F2D7}"/>
                </a:ext>
              </a:extLst>
            </p:cNvPr>
            <p:cNvGrpSpPr/>
            <p:nvPr/>
          </p:nvGrpSpPr>
          <p:grpSpPr>
            <a:xfrm>
              <a:off x="-71832" y="150156"/>
              <a:ext cx="1011283" cy="5218718"/>
              <a:chOff x="-71832" y="150156"/>
              <a:chExt cx="1011283" cy="5218718"/>
            </a:xfrm>
          </p:grpSpPr>
          <p:sp>
            <p:nvSpPr>
              <p:cNvPr id="27" name="1 つの角を切り取った四角形 16">
                <a:extLst>
                  <a:ext uri="{FF2B5EF4-FFF2-40B4-BE49-F238E27FC236}">
                    <a16:creationId xmlns:a16="http://schemas.microsoft.com/office/drawing/2014/main" id="{1ECC4EBE-DEFB-438A-82D8-DBEBE5C1546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17">
                <a:extLst>
                  <a:ext uri="{FF2B5EF4-FFF2-40B4-BE49-F238E27FC236}">
                    <a16:creationId xmlns:a16="http://schemas.microsoft.com/office/drawing/2014/main" id="{B6ECA4C9-7AA2-4A86-B86C-8EA02134C7A1}"/>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18">
                <a:extLst>
                  <a:ext uri="{FF2B5EF4-FFF2-40B4-BE49-F238E27FC236}">
                    <a16:creationId xmlns:a16="http://schemas.microsoft.com/office/drawing/2014/main" id="{4F28B5A6-89AB-42DF-BE65-0373203B287D}"/>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0" name="1 つの角を切り取った四角形 20">
                <a:extLst>
                  <a:ext uri="{FF2B5EF4-FFF2-40B4-BE49-F238E27FC236}">
                    <a16:creationId xmlns:a16="http://schemas.microsoft.com/office/drawing/2014/main" id="{B217CB8C-BA70-438E-ABD5-E4B2D123D7D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1">
                <a:extLst>
                  <a:ext uri="{FF2B5EF4-FFF2-40B4-BE49-F238E27FC236}">
                    <a16:creationId xmlns:a16="http://schemas.microsoft.com/office/drawing/2014/main" id="{474F333D-4683-4B8E-B158-8B02E33D5BB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8">
                <a:extLst>
                  <a:ext uri="{FF2B5EF4-FFF2-40B4-BE49-F238E27FC236}">
                    <a16:creationId xmlns:a16="http://schemas.microsoft.com/office/drawing/2014/main" id="{A550FFCE-8440-425E-97DB-BC44C1AF0D0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3" name="1 つの角を切り取った四角形 29">
                <a:extLst>
                  <a:ext uri="{FF2B5EF4-FFF2-40B4-BE49-F238E27FC236}">
                    <a16:creationId xmlns:a16="http://schemas.microsoft.com/office/drawing/2014/main" id="{679AFCB8-0B85-414B-9240-2511C025634A}"/>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テキスト ボックス 33">
                <a:extLst>
                  <a:ext uri="{FF2B5EF4-FFF2-40B4-BE49-F238E27FC236}">
                    <a16:creationId xmlns:a16="http://schemas.microsoft.com/office/drawing/2014/main" id="{AC64301E-543D-4ACF-96C4-7C72CFFA9C6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5" name="テキスト ボックス 34">
                <a:extLst>
                  <a:ext uri="{FF2B5EF4-FFF2-40B4-BE49-F238E27FC236}">
                    <a16:creationId xmlns:a16="http://schemas.microsoft.com/office/drawing/2014/main" id="{A8F2C0D9-2335-49BD-A0FE-160F5B0B9487}"/>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6" name="テキスト ボックス 35">
                <a:extLst>
                  <a:ext uri="{FF2B5EF4-FFF2-40B4-BE49-F238E27FC236}">
                    <a16:creationId xmlns:a16="http://schemas.microsoft.com/office/drawing/2014/main" id="{EEC11152-6F69-4FDE-9E55-550B1A5A3A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7" name="テキスト ボックス 36">
                <a:extLst>
                  <a:ext uri="{FF2B5EF4-FFF2-40B4-BE49-F238E27FC236}">
                    <a16:creationId xmlns:a16="http://schemas.microsoft.com/office/drawing/2014/main" id="{639F4B3E-8AA0-4AE5-B7AC-E904BA2365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8" name="テキスト ボックス 37">
                <a:extLst>
                  <a:ext uri="{FF2B5EF4-FFF2-40B4-BE49-F238E27FC236}">
                    <a16:creationId xmlns:a16="http://schemas.microsoft.com/office/drawing/2014/main" id="{93A29FE5-7F05-4DE1-86C0-E1DA9C06932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9" name="テキスト ボックス 38">
                <a:extLst>
                  <a:ext uri="{FF2B5EF4-FFF2-40B4-BE49-F238E27FC236}">
                    <a16:creationId xmlns:a16="http://schemas.microsoft.com/office/drawing/2014/main" id="{D634BA59-D924-4B4A-A484-B030D851458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0" name="テキスト ボックス 39">
                <a:extLst>
                  <a:ext uri="{FF2B5EF4-FFF2-40B4-BE49-F238E27FC236}">
                    <a16:creationId xmlns:a16="http://schemas.microsoft.com/office/drawing/2014/main" id="{67F745F2-1EA6-4233-826D-C96B03D8C6B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5" name="1 つの角を切り取った四角形 29">
              <a:extLst>
                <a:ext uri="{FF2B5EF4-FFF2-40B4-BE49-F238E27FC236}">
                  <a16:creationId xmlns:a16="http://schemas.microsoft.com/office/drawing/2014/main" id="{9B4DF3C7-59D9-4B73-BDAB-58310573294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6" name="テキスト ボックス 25">
              <a:extLst>
                <a:ext uri="{FF2B5EF4-FFF2-40B4-BE49-F238E27FC236}">
                  <a16:creationId xmlns:a16="http://schemas.microsoft.com/office/drawing/2014/main" id="{0054839E-F99E-4AF0-A754-2C82840619C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dirty="0">
                <a:latin typeface="Meiryo UI" panose="020B0604030504040204" pitchFamily="50" charset="-128"/>
                <a:ea typeface="Meiryo UI" panose="020B0604030504040204" pitchFamily="50" charset="-128"/>
              </a:rPr>
              <a:t>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A_</a:t>
            </a:r>
            <a:r>
              <a:rPr lang="ja-JP" altLang="en-US" sz="2000" dirty="0"/>
              <a:t>構築作業時間」</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grpSp>
        <p:nvGrpSpPr>
          <p:cNvPr id="43" name="グループ化 42">
            <a:extLst>
              <a:ext uri="{FF2B5EF4-FFF2-40B4-BE49-F238E27FC236}">
                <a16:creationId xmlns:a16="http://schemas.microsoft.com/office/drawing/2014/main" id="{3071F01F-7687-4900-A32C-B4A809B5B098}"/>
              </a:ext>
            </a:extLst>
          </p:cNvPr>
          <p:cNvGrpSpPr/>
          <p:nvPr/>
        </p:nvGrpSpPr>
        <p:grpSpPr>
          <a:xfrm>
            <a:off x="-71832" y="150156"/>
            <a:ext cx="1011283" cy="5977052"/>
            <a:chOff x="-71832" y="150156"/>
            <a:chExt cx="1011283" cy="5977052"/>
          </a:xfrm>
        </p:grpSpPr>
        <p:grpSp>
          <p:nvGrpSpPr>
            <p:cNvPr id="44" name="グループ化 43">
              <a:extLst>
                <a:ext uri="{FF2B5EF4-FFF2-40B4-BE49-F238E27FC236}">
                  <a16:creationId xmlns:a16="http://schemas.microsoft.com/office/drawing/2014/main" id="{1B080292-FB35-4C41-A22A-D41AD7A40C68}"/>
                </a:ext>
              </a:extLst>
            </p:cNvPr>
            <p:cNvGrpSpPr/>
            <p:nvPr/>
          </p:nvGrpSpPr>
          <p:grpSpPr>
            <a:xfrm>
              <a:off x="-71832" y="150156"/>
              <a:ext cx="1011283" cy="5218718"/>
              <a:chOff x="-71832" y="150156"/>
              <a:chExt cx="1011283" cy="5218718"/>
            </a:xfrm>
          </p:grpSpPr>
          <p:sp>
            <p:nvSpPr>
              <p:cNvPr id="47" name="1 つの角を切り取った四角形 16">
                <a:extLst>
                  <a:ext uri="{FF2B5EF4-FFF2-40B4-BE49-F238E27FC236}">
                    <a16:creationId xmlns:a16="http://schemas.microsoft.com/office/drawing/2014/main" id="{C364889A-FE00-4E73-9771-D641FAD3668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17">
                <a:extLst>
                  <a:ext uri="{FF2B5EF4-FFF2-40B4-BE49-F238E27FC236}">
                    <a16:creationId xmlns:a16="http://schemas.microsoft.com/office/drawing/2014/main" id="{81C87B50-C82D-4D4C-B9EE-2083B716E50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18">
                <a:extLst>
                  <a:ext uri="{FF2B5EF4-FFF2-40B4-BE49-F238E27FC236}">
                    <a16:creationId xmlns:a16="http://schemas.microsoft.com/office/drawing/2014/main" id="{F47B282C-C3BE-4775-B2BA-C53DEB449EB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0" name="1 つの角を切り取った四角形 20">
                <a:extLst>
                  <a:ext uri="{FF2B5EF4-FFF2-40B4-BE49-F238E27FC236}">
                    <a16:creationId xmlns:a16="http://schemas.microsoft.com/office/drawing/2014/main" id="{A3F429AE-BAC7-4A7B-845B-BBBA0BA2EB3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1" name="1 つの角を切り取った四角形 21">
                <a:extLst>
                  <a:ext uri="{FF2B5EF4-FFF2-40B4-BE49-F238E27FC236}">
                    <a16:creationId xmlns:a16="http://schemas.microsoft.com/office/drawing/2014/main" id="{2820962F-3467-4D86-915A-A624379567D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1 つの角を切り取った四角形 28">
                <a:extLst>
                  <a:ext uri="{FF2B5EF4-FFF2-40B4-BE49-F238E27FC236}">
                    <a16:creationId xmlns:a16="http://schemas.microsoft.com/office/drawing/2014/main" id="{37DD1336-9094-4A91-BEFE-BE58C7EF8F8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3" name="1 つの角を切り取った四角形 29">
                <a:extLst>
                  <a:ext uri="{FF2B5EF4-FFF2-40B4-BE49-F238E27FC236}">
                    <a16:creationId xmlns:a16="http://schemas.microsoft.com/office/drawing/2014/main" id="{0FB49797-B170-4FF9-A7D0-703C5848465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4BDC8E67-DBB3-4C94-B94B-B11E89DD3BE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5" name="テキスト ボックス 54">
                <a:extLst>
                  <a:ext uri="{FF2B5EF4-FFF2-40B4-BE49-F238E27FC236}">
                    <a16:creationId xmlns:a16="http://schemas.microsoft.com/office/drawing/2014/main" id="{F7FC0602-33D8-43B8-8F61-B891B8D1388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6" name="テキスト ボックス 55">
                <a:extLst>
                  <a:ext uri="{FF2B5EF4-FFF2-40B4-BE49-F238E27FC236}">
                    <a16:creationId xmlns:a16="http://schemas.microsoft.com/office/drawing/2014/main" id="{4CB99798-32A7-400D-BCAC-8313E13D3D9B}"/>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7" name="テキスト ボックス 56">
                <a:extLst>
                  <a:ext uri="{FF2B5EF4-FFF2-40B4-BE49-F238E27FC236}">
                    <a16:creationId xmlns:a16="http://schemas.microsoft.com/office/drawing/2014/main" id="{7DE0487A-C263-4AF0-AD82-2FA637F68AE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8" name="テキスト ボックス 57">
                <a:extLst>
                  <a:ext uri="{FF2B5EF4-FFF2-40B4-BE49-F238E27FC236}">
                    <a16:creationId xmlns:a16="http://schemas.microsoft.com/office/drawing/2014/main" id="{E1FC8A61-01B3-4172-8982-D2E7E19DB0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9" name="テキスト ボックス 58">
                <a:extLst>
                  <a:ext uri="{FF2B5EF4-FFF2-40B4-BE49-F238E27FC236}">
                    <a16:creationId xmlns:a16="http://schemas.microsoft.com/office/drawing/2014/main" id="{3A60FA29-DC82-4960-8F06-BC29EAFAF3F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0" name="テキスト ボックス 59">
                <a:extLst>
                  <a:ext uri="{FF2B5EF4-FFF2-40B4-BE49-F238E27FC236}">
                    <a16:creationId xmlns:a16="http://schemas.microsoft.com/office/drawing/2014/main" id="{43DE579D-8F65-439B-BFFD-BF8EA1E0470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5" name="1 つの角を切り取った四角形 29">
              <a:extLst>
                <a:ext uri="{FF2B5EF4-FFF2-40B4-BE49-F238E27FC236}">
                  <a16:creationId xmlns:a16="http://schemas.microsoft.com/office/drawing/2014/main" id="{B12F07B2-81C4-4D1B-AFA8-0E120D9B557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6" name="テキスト ボックス 45">
              <a:extLst>
                <a:ext uri="{FF2B5EF4-FFF2-40B4-BE49-F238E27FC236}">
                  <a16:creationId xmlns:a16="http://schemas.microsoft.com/office/drawing/2014/main" id="{EA0DD1E9-63A5-4E19-9418-A85E0A3D6CE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272830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オンプレミスとサーバレスアーキテクチャ適用に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フローチャート: 代替処理 1">
            <a:extLst>
              <a:ext uri="{FF2B5EF4-FFF2-40B4-BE49-F238E27FC236}">
                <a16:creationId xmlns:a16="http://schemas.microsoft.com/office/drawing/2014/main" id="{ABD95346-4099-4702-907A-C9FF8FE8B5D5}"/>
              </a:ext>
            </a:extLst>
          </p:cNvPr>
          <p:cNvSpPr/>
          <p:nvPr/>
        </p:nvSpPr>
        <p:spPr>
          <a:xfrm>
            <a:off x="7784037" y="3505711"/>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30" name="タイトル 2">
            <a:extLst>
              <a:ext uri="{FF2B5EF4-FFF2-40B4-BE49-F238E27FC236}">
                <a16:creationId xmlns:a16="http://schemas.microsoft.com/office/drawing/2014/main" id="{2EA9462C-0465-4732-A0CA-3B132EDFB95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en-US" altLang="ja-JP" sz="2000" dirty="0"/>
              <a:t>B_</a:t>
            </a:r>
            <a:r>
              <a:rPr lang="ja-JP" altLang="en-US" sz="2000" dirty="0"/>
              <a:t>ドキュメント作成量」の計測の手順</a:t>
            </a:r>
            <a:br>
              <a:rPr lang="en-US" altLang="ja-JP" sz="2000" u="sng" dirty="0"/>
            </a:br>
            <a:r>
              <a:rPr lang="ja-JP" altLang="en-US" sz="2000" dirty="0"/>
              <a:t>　</a:t>
            </a:r>
          </a:p>
        </p:txBody>
      </p:sp>
      <p:grpSp>
        <p:nvGrpSpPr>
          <p:cNvPr id="64" name="グループ化 63">
            <a:extLst>
              <a:ext uri="{FF2B5EF4-FFF2-40B4-BE49-F238E27FC236}">
                <a16:creationId xmlns:a16="http://schemas.microsoft.com/office/drawing/2014/main" id="{B1DADEF0-6438-489B-A391-4BE106835296}"/>
              </a:ext>
            </a:extLst>
          </p:cNvPr>
          <p:cNvGrpSpPr/>
          <p:nvPr/>
        </p:nvGrpSpPr>
        <p:grpSpPr>
          <a:xfrm>
            <a:off x="-71832" y="150156"/>
            <a:ext cx="1011283" cy="5977052"/>
            <a:chOff x="-71832" y="150156"/>
            <a:chExt cx="1011283" cy="5977052"/>
          </a:xfrm>
        </p:grpSpPr>
        <p:grpSp>
          <p:nvGrpSpPr>
            <p:cNvPr id="65" name="グループ化 64">
              <a:extLst>
                <a:ext uri="{FF2B5EF4-FFF2-40B4-BE49-F238E27FC236}">
                  <a16:creationId xmlns:a16="http://schemas.microsoft.com/office/drawing/2014/main" id="{FC785BF8-B1F1-487F-B62B-CB1773D46BD4}"/>
                </a:ext>
              </a:extLst>
            </p:cNvPr>
            <p:cNvGrpSpPr/>
            <p:nvPr/>
          </p:nvGrpSpPr>
          <p:grpSpPr>
            <a:xfrm>
              <a:off x="-71832" y="150156"/>
              <a:ext cx="1011283" cy="5218718"/>
              <a:chOff x="-71832" y="150156"/>
              <a:chExt cx="1011283" cy="5218718"/>
            </a:xfrm>
          </p:grpSpPr>
          <p:sp>
            <p:nvSpPr>
              <p:cNvPr id="68" name="1 つの角を切り取った四角形 16">
                <a:extLst>
                  <a:ext uri="{FF2B5EF4-FFF2-40B4-BE49-F238E27FC236}">
                    <a16:creationId xmlns:a16="http://schemas.microsoft.com/office/drawing/2014/main" id="{50458AAD-FF31-44C0-BD57-AE3421F37F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17">
                <a:extLst>
                  <a:ext uri="{FF2B5EF4-FFF2-40B4-BE49-F238E27FC236}">
                    <a16:creationId xmlns:a16="http://schemas.microsoft.com/office/drawing/2014/main" id="{1182E092-5363-4EDD-A4EF-FBEF2E746B2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18">
                <a:extLst>
                  <a:ext uri="{FF2B5EF4-FFF2-40B4-BE49-F238E27FC236}">
                    <a16:creationId xmlns:a16="http://schemas.microsoft.com/office/drawing/2014/main" id="{C563C704-CBA3-4A04-BB63-3705521B5F15}"/>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71" name="1 つの角を切り取った四角形 20">
                <a:extLst>
                  <a:ext uri="{FF2B5EF4-FFF2-40B4-BE49-F238E27FC236}">
                    <a16:creationId xmlns:a16="http://schemas.microsoft.com/office/drawing/2014/main" id="{5EBE8139-007A-4B92-A23F-594C5D2EE48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2" name="1 つの角を切り取った四角形 21">
                <a:extLst>
                  <a:ext uri="{FF2B5EF4-FFF2-40B4-BE49-F238E27FC236}">
                    <a16:creationId xmlns:a16="http://schemas.microsoft.com/office/drawing/2014/main" id="{1BC75AF3-E2B6-408F-9ACF-9BF09E905FE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1 つの角を切り取った四角形 28">
                <a:extLst>
                  <a:ext uri="{FF2B5EF4-FFF2-40B4-BE49-F238E27FC236}">
                    <a16:creationId xmlns:a16="http://schemas.microsoft.com/office/drawing/2014/main" id="{DC9ED8F9-14BE-469C-9F2C-C892E18D097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4" name="1 つの角を切り取った四角形 29">
                <a:extLst>
                  <a:ext uri="{FF2B5EF4-FFF2-40B4-BE49-F238E27FC236}">
                    <a16:creationId xmlns:a16="http://schemas.microsoft.com/office/drawing/2014/main" id="{211E16A4-0711-437F-A074-16ED974FB8A2}"/>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5" name="テキスト ボックス 74">
                <a:extLst>
                  <a:ext uri="{FF2B5EF4-FFF2-40B4-BE49-F238E27FC236}">
                    <a16:creationId xmlns:a16="http://schemas.microsoft.com/office/drawing/2014/main" id="{CA4A4B92-D257-4592-B934-B13F370B68B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6" name="テキスト ボックス 75">
                <a:extLst>
                  <a:ext uri="{FF2B5EF4-FFF2-40B4-BE49-F238E27FC236}">
                    <a16:creationId xmlns:a16="http://schemas.microsoft.com/office/drawing/2014/main" id="{DDEC7AF0-F13B-4CC6-A992-5FB0CC397DD3}"/>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7" name="テキスト ボックス 76">
                <a:extLst>
                  <a:ext uri="{FF2B5EF4-FFF2-40B4-BE49-F238E27FC236}">
                    <a16:creationId xmlns:a16="http://schemas.microsoft.com/office/drawing/2014/main" id="{A3AB4246-D651-4CD0-97A2-6B790FD981A8}"/>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8" name="テキスト ボックス 77">
                <a:extLst>
                  <a:ext uri="{FF2B5EF4-FFF2-40B4-BE49-F238E27FC236}">
                    <a16:creationId xmlns:a16="http://schemas.microsoft.com/office/drawing/2014/main" id="{D3EB30E2-F2DC-449A-BAE3-4303082B03B7}"/>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9" name="テキスト ボックス 78">
                <a:extLst>
                  <a:ext uri="{FF2B5EF4-FFF2-40B4-BE49-F238E27FC236}">
                    <a16:creationId xmlns:a16="http://schemas.microsoft.com/office/drawing/2014/main" id="{6C20F44E-A165-460C-8265-546BAA3A2B2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80" name="テキスト ボックス 79">
                <a:extLst>
                  <a:ext uri="{FF2B5EF4-FFF2-40B4-BE49-F238E27FC236}">
                    <a16:creationId xmlns:a16="http://schemas.microsoft.com/office/drawing/2014/main" id="{4DFEA261-B097-4AF1-8CBE-4C10ECCA2DE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81" name="テキスト ボックス 80">
                <a:extLst>
                  <a:ext uri="{FF2B5EF4-FFF2-40B4-BE49-F238E27FC236}">
                    <a16:creationId xmlns:a16="http://schemas.microsoft.com/office/drawing/2014/main" id="{019F98AB-6781-4E77-9C92-7E3322EF6FE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6" name="1 つの角を切り取った四角形 29">
              <a:extLst>
                <a:ext uri="{FF2B5EF4-FFF2-40B4-BE49-F238E27FC236}">
                  <a16:creationId xmlns:a16="http://schemas.microsoft.com/office/drawing/2014/main" id="{3770DC55-FEF2-4E1F-A178-908CA134B15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DF8002AC-D674-46C1-9BD3-E25ABAF9E12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990216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9" descr="時計, 手, 時間, 大きい が含まれている画像&#10;&#10;自動的に生成された説明"/>
          <p:cNvPicPr preferRelativeResize="0"/>
          <p:nvPr/>
        </p:nvPicPr>
        <p:blipFill rotWithShape="1">
          <a:blip r:embed="rId3">
            <a:alphaModFix amt="20000"/>
          </a:blip>
          <a:srcRect/>
          <a:stretch/>
        </p:blipFill>
        <p:spPr>
          <a:xfrm>
            <a:off x="1941467" y="0"/>
            <a:ext cx="5289761" cy="6858000"/>
          </a:xfrm>
          <a:prstGeom prst="rect">
            <a:avLst/>
          </a:prstGeom>
          <a:noFill/>
          <a:ln>
            <a:noFill/>
          </a:ln>
        </p:spPr>
      </p:pic>
      <p:sp>
        <p:nvSpPr>
          <p:cNvPr id="514" name="Google Shape;514;p9"/>
          <p:cNvSpPr txBox="1"/>
          <p:nvPr/>
        </p:nvSpPr>
        <p:spPr>
          <a:xfrm>
            <a:off x="1220490" y="3763108"/>
            <a:ext cx="7600778" cy="1199607"/>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515" name="Google Shape;515;p9"/>
          <p:cNvSpPr txBox="1">
            <a:spLocks noGrp="1"/>
          </p:cNvSpPr>
          <p:nvPr>
            <p:ph type="body" idx="1"/>
          </p:nvPr>
        </p:nvSpPr>
        <p:spPr>
          <a:xfrm>
            <a:off x="2265290" y="2012783"/>
            <a:ext cx="6150614" cy="977784"/>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dk1"/>
              </a:buClr>
              <a:buSzPts val="4500"/>
              <a:buNone/>
            </a:pPr>
            <a:r>
              <a:rPr lang="ja-JP" altLang="en-US" sz="4500" dirty="0"/>
              <a:t>作業</a:t>
            </a:r>
            <a:r>
              <a:rPr lang="en-US" sz="4500" dirty="0"/>
              <a:t>量減少：</a:t>
            </a:r>
            <a:r>
              <a:rPr lang="en-US" sz="5500" b="1" dirty="0">
                <a:solidFill>
                  <a:srgbClr val="FF0000"/>
                </a:solidFill>
              </a:rPr>
              <a:t>２６％</a:t>
            </a:r>
            <a:endParaRPr sz="5500" b="1" dirty="0">
              <a:solidFill>
                <a:srgbClr val="FF0000"/>
              </a:solidFill>
            </a:endParaRPr>
          </a:p>
        </p:txBody>
      </p:sp>
      <p:sp>
        <p:nvSpPr>
          <p:cNvPr id="516" name="Google Shape;516;p9"/>
          <p:cNvSpPr txBox="1"/>
          <p:nvPr/>
        </p:nvSpPr>
        <p:spPr>
          <a:xfrm>
            <a:off x="2265290" y="3849827"/>
            <a:ext cx="6150614" cy="845212"/>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作成不要：</a:t>
            </a:r>
            <a:r>
              <a:rPr lang="en-US" sz="5500" b="1">
                <a:solidFill>
                  <a:srgbClr val="FF0000"/>
                </a:solidFill>
                <a:latin typeface="Arial"/>
                <a:ea typeface="Arial"/>
                <a:cs typeface="Arial"/>
                <a:sym typeface="Arial"/>
              </a:rPr>
              <a:t>１８％</a:t>
            </a:r>
            <a:endParaRPr/>
          </a:p>
        </p:txBody>
      </p:sp>
      <p:sp>
        <p:nvSpPr>
          <p:cNvPr id="9" name="タイトル 2">
            <a:extLst>
              <a:ext uri="{FF2B5EF4-FFF2-40B4-BE49-F238E27FC236}">
                <a16:creationId xmlns:a16="http://schemas.microsoft.com/office/drawing/2014/main" id="{F236E2ED-A6E0-4459-B405-19EB685EA48B}"/>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４．検証</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B_</a:t>
            </a:r>
            <a:r>
              <a:rPr lang="ja-JP" altLang="en-US" sz="2000" dirty="0">
                <a:latin typeface="Meiryo UI" panose="020B0604030504040204" pitchFamily="50" charset="-128"/>
                <a:ea typeface="Meiryo UI" panose="020B0604030504040204" pitchFamily="50" charset="-128"/>
              </a:rPr>
              <a:t>ドキュメント作成量」</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3" name="グラフィックス 2" descr="ドキュメント">
            <a:extLst>
              <a:ext uri="{FF2B5EF4-FFF2-40B4-BE49-F238E27FC236}">
                <a16:creationId xmlns:a16="http://schemas.microsoft.com/office/drawing/2014/main" id="{89DF4005-48C4-4D45-8F4B-FD39522A8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979" y="2076167"/>
            <a:ext cx="914400" cy="914400"/>
          </a:xfrm>
          <a:prstGeom prst="rect">
            <a:avLst/>
          </a:prstGeom>
        </p:spPr>
      </p:pic>
      <p:pic>
        <p:nvPicPr>
          <p:cNvPr id="4" name="グラフィックス 3" descr="ドキュメント">
            <a:extLst>
              <a:ext uri="{FF2B5EF4-FFF2-40B4-BE49-F238E27FC236}">
                <a16:creationId xmlns:a16="http://schemas.microsoft.com/office/drawing/2014/main" id="{6DB46342-582B-476F-A09F-7F0C2C735B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979" y="3905711"/>
            <a:ext cx="914400" cy="914400"/>
          </a:xfrm>
          <a:prstGeom prst="rect">
            <a:avLst/>
          </a:prstGeom>
        </p:spPr>
      </p:pic>
      <p:grpSp>
        <p:nvGrpSpPr>
          <p:cNvPr id="62" name="グループ化 61">
            <a:extLst>
              <a:ext uri="{FF2B5EF4-FFF2-40B4-BE49-F238E27FC236}">
                <a16:creationId xmlns:a16="http://schemas.microsoft.com/office/drawing/2014/main" id="{406A336A-AD7D-4850-93C1-44044EF70618}"/>
              </a:ext>
            </a:extLst>
          </p:cNvPr>
          <p:cNvGrpSpPr/>
          <p:nvPr/>
        </p:nvGrpSpPr>
        <p:grpSpPr>
          <a:xfrm>
            <a:off x="-71832" y="150156"/>
            <a:ext cx="1011283" cy="5977052"/>
            <a:chOff x="-71832" y="150156"/>
            <a:chExt cx="1011283" cy="5977052"/>
          </a:xfrm>
        </p:grpSpPr>
        <p:grpSp>
          <p:nvGrpSpPr>
            <p:cNvPr id="63" name="グループ化 62">
              <a:extLst>
                <a:ext uri="{FF2B5EF4-FFF2-40B4-BE49-F238E27FC236}">
                  <a16:creationId xmlns:a16="http://schemas.microsoft.com/office/drawing/2014/main" id="{7A9F5CC5-1781-45FC-AA74-0B53C3973784}"/>
                </a:ext>
              </a:extLst>
            </p:cNvPr>
            <p:cNvGrpSpPr/>
            <p:nvPr/>
          </p:nvGrpSpPr>
          <p:grpSpPr>
            <a:xfrm>
              <a:off x="-71832" y="150156"/>
              <a:ext cx="1011283" cy="5218718"/>
              <a:chOff x="-71832" y="150156"/>
              <a:chExt cx="1011283" cy="5218718"/>
            </a:xfrm>
          </p:grpSpPr>
          <p:sp>
            <p:nvSpPr>
              <p:cNvPr id="66" name="1 つの角を切り取った四角形 16">
                <a:extLst>
                  <a:ext uri="{FF2B5EF4-FFF2-40B4-BE49-F238E27FC236}">
                    <a16:creationId xmlns:a16="http://schemas.microsoft.com/office/drawing/2014/main" id="{3CBAFC51-E010-4D9F-A3B4-E0CD716DE994}"/>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7" name="1 つの角を切り取った四角形 17">
                <a:extLst>
                  <a:ext uri="{FF2B5EF4-FFF2-40B4-BE49-F238E27FC236}">
                    <a16:creationId xmlns:a16="http://schemas.microsoft.com/office/drawing/2014/main" id="{90490957-B8C8-467A-A277-FE775877F8F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8" name="1 つの角を切り取った四角形 18">
                <a:extLst>
                  <a:ext uri="{FF2B5EF4-FFF2-40B4-BE49-F238E27FC236}">
                    <a16:creationId xmlns:a16="http://schemas.microsoft.com/office/drawing/2014/main" id="{AF861A02-4252-4CE3-A78C-A01F09FD784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20">
                <a:extLst>
                  <a:ext uri="{FF2B5EF4-FFF2-40B4-BE49-F238E27FC236}">
                    <a16:creationId xmlns:a16="http://schemas.microsoft.com/office/drawing/2014/main" id="{C004F9A7-D057-4DDD-A68E-17E9430F3D7F}"/>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21">
                <a:extLst>
                  <a:ext uri="{FF2B5EF4-FFF2-40B4-BE49-F238E27FC236}">
                    <a16:creationId xmlns:a16="http://schemas.microsoft.com/office/drawing/2014/main" id="{D0CED79A-1E0A-46B0-95F5-D9AB0AEC567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1" name="1 つの角を切り取った四角形 28">
                <a:extLst>
                  <a:ext uri="{FF2B5EF4-FFF2-40B4-BE49-F238E27FC236}">
                    <a16:creationId xmlns:a16="http://schemas.microsoft.com/office/drawing/2014/main" id="{FF62DE1A-E22E-4CC5-97F0-77BD836604E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2" name="1 つの角を切り取った四角形 29">
                <a:extLst>
                  <a:ext uri="{FF2B5EF4-FFF2-40B4-BE49-F238E27FC236}">
                    <a16:creationId xmlns:a16="http://schemas.microsoft.com/office/drawing/2014/main" id="{E77D4EA6-30E7-4C7A-92BC-2D5E27227DE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テキスト ボックス 72">
                <a:extLst>
                  <a:ext uri="{FF2B5EF4-FFF2-40B4-BE49-F238E27FC236}">
                    <a16:creationId xmlns:a16="http://schemas.microsoft.com/office/drawing/2014/main" id="{3C9A9BCF-BFBC-4FD2-A2F1-F00ADA08A9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4" name="テキスト ボックス 73">
                <a:extLst>
                  <a:ext uri="{FF2B5EF4-FFF2-40B4-BE49-F238E27FC236}">
                    <a16:creationId xmlns:a16="http://schemas.microsoft.com/office/drawing/2014/main" id="{D1E301B4-3824-47B9-AF51-608A23B2D068}"/>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75" name="テキスト ボックス 74">
                <a:extLst>
                  <a:ext uri="{FF2B5EF4-FFF2-40B4-BE49-F238E27FC236}">
                    <a16:creationId xmlns:a16="http://schemas.microsoft.com/office/drawing/2014/main" id="{42783F74-0C58-4170-9A48-1175DEF785E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6" name="テキスト ボックス 75">
                <a:extLst>
                  <a:ext uri="{FF2B5EF4-FFF2-40B4-BE49-F238E27FC236}">
                    <a16:creationId xmlns:a16="http://schemas.microsoft.com/office/drawing/2014/main" id="{0DEE176B-73CA-46FA-912F-170F607B0C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7" name="テキスト ボックス 76">
                <a:extLst>
                  <a:ext uri="{FF2B5EF4-FFF2-40B4-BE49-F238E27FC236}">
                    <a16:creationId xmlns:a16="http://schemas.microsoft.com/office/drawing/2014/main" id="{68DD01B0-95DD-413C-A8D7-229D2EC5B53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8" name="テキスト ボックス 77">
                <a:extLst>
                  <a:ext uri="{FF2B5EF4-FFF2-40B4-BE49-F238E27FC236}">
                    <a16:creationId xmlns:a16="http://schemas.microsoft.com/office/drawing/2014/main" id="{1521D0D2-32EA-4AA9-AB46-23C71200678A}"/>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9" name="テキスト ボックス 78">
                <a:extLst>
                  <a:ext uri="{FF2B5EF4-FFF2-40B4-BE49-F238E27FC236}">
                    <a16:creationId xmlns:a16="http://schemas.microsoft.com/office/drawing/2014/main" id="{2ACBA0C0-6531-4EF2-9728-2BA893BACA4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4" name="1 つの角を切り取った四角形 29">
              <a:extLst>
                <a:ext uri="{FF2B5EF4-FFF2-40B4-BE49-F238E27FC236}">
                  <a16:creationId xmlns:a16="http://schemas.microsoft.com/office/drawing/2014/main" id="{5C0C51B5-837C-489F-8F27-B651FCFA1089}"/>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テキスト ボックス 64">
              <a:extLst>
                <a:ext uri="{FF2B5EF4-FFF2-40B4-BE49-F238E27FC236}">
                  <a16:creationId xmlns:a16="http://schemas.microsoft.com/office/drawing/2014/main" id="{2D851D55-EDDE-423F-981F-AF4BE3BE24E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 name="乗算記号 4">
            <a:extLst>
              <a:ext uri="{FF2B5EF4-FFF2-40B4-BE49-F238E27FC236}">
                <a16:creationId xmlns:a16="http://schemas.microsoft.com/office/drawing/2014/main" id="{71774EB2-C1AD-475C-A011-AB3212197E57}"/>
              </a:ext>
            </a:extLst>
          </p:cNvPr>
          <p:cNvSpPr/>
          <p:nvPr/>
        </p:nvSpPr>
        <p:spPr>
          <a:xfrm>
            <a:off x="1139931" y="3890213"/>
            <a:ext cx="984840" cy="1005845"/>
          </a:xfrm>
          <a:prstGeom prst="mathMultiply">
            <a:avLst>
              <a:gd name="adj1" fmla="val 14078"/>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33" name="Google Shape;433;p3"/>
          <p:cNvPicPr preferRelativeResize="0"/>
          <p:nvPr/>
        </p:nvPicPr>
        <p:blipFill rotWithShape="1">
          <a:blip r:embed="rId3">
            <a:alphaModFix/>
          </a:blip>
          <a:srcRect/>
          <a:stretch/>
        </p:blipFill>
        <p:spPr>
          <a:xfrm>
            <a:off x="1049836" y="1307031"/>
            <a:ext cx="7915733" cy="4916240"/>
          </a:xfrm>
          <a:prstGeom prst="rect">
            <a:avLst/>
          </a:prstGeom>
          <a:noFill/>
          <a:ln>
            <a:noFill/>
          </a:ln>
        </p:spPr>
      </p:pic>
      <p:sp>
        <p:nvSpPr>
          <p:cNvPr id="24" name="タイトル 2">
            <a:extLst>
              <a:ext uri="{FF2B5EF4-FFF2-40B4-BE49-F238E27FC236}">
                <a16:creationId xmlns:a16="http://schemas.microsoft.com/office/drawing/2014/main" id="{D4DC4184-100B-47E5-817F-3C2373A8194D}"/>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４．検証</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B_</a:t>
            </a:r>
            <a:r>
              <a:rPr lang="ja-JP" altLang="en-US" sz="2000" dirty="0">
                <a:latin typeface="Meiryo UI" panose="020B0604030504040204" pitchFamily="50" charset="-128"/>
                <a:ea typeface="Meiryo UI" panose="020B0604030504040204" pitchFamily="50" charset="-128"/>
              </a:rPr>
              <a:t>ドキュメント作成量」</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25" name="グループ化 24">
            <a:extLst>
              <a:ext uri="{FF2B5EF4-FFF2-40B4-BE49-F238E27FC236}">
                <a16:creationId xmlns:a16="http://schemas.microsoft.com/office/drawing/2014/main" id="{C7F063DD-95CD-49FC-9B26-9A150CA223C3}"/>
              </a:ext>
            </a:extLst>
          </p:cNvPr>
          <p:cNvGrpSpPr/>
          <p:nvPr/>
        </p:nvGrpSpPr>
        <p:grpSpPr>
          <a:xfrm>
            <a:off x="-71832" y="150156"/>
            <a:ext cx="1011283" cy="5977052"/>
            <a:chOff x="-71832" y="150156"/>
            <a:chExt cx="1011283" cy="5977052"/>
          </a:xfrm>
        </p:grpSpPr>
        <p:grpSp>
          <p:nvGrpSpPr>
            <p:cNvPr id="26" name="グループ化 25">
              <a:extLst>
                <a:ext uri="{FF2B5EF4-FFF2-40B4-BE49-F238E27FC236}">
                  <a16:creationId xmlns:a16="http://schemas.microsoft.com/office/drawing/2014/main" id="{607555A1-F232-40F2-8758-1A4942D19859}"/>
                </a:ext>
              </a:extLst>
            </p:cNvPr>
            <p:cNvGrpSpPr/>
            <p:nvPr/>
          </p:nvGrpSpPr>
          <p:grpSpPr>
            <a:xfrm>
              <a:off x="-71832" y="150156"/>
              <a:ext cx="1011283" cy="5218718"/>
              <a:chOff x="-71832" y="150156"/>
              <a:chExt cx="1011283" cy="5218718"/>
            </a:xfrm>
          </p:grpSpPr>
          <p:sp>
            <p:nvSpPr>
              <p:cNvPr id="29" name="1 つの角を切り取った四角形 16">
                <a:extLst>
                  <a:ext uri="{FF2B5EF4-FFF2-40B4-BE49-F238E27FC236}">
                    <a16:creationId xmlns:a16="http://schemas.microsoft.com/office/drawing/2014/main" id="{9ECC8FFF-164B-4C22-81BE-D793DF7CBCE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0" name="1 つの角を切り取った四角形 17">
                <a:extLst>
                  <a:ext uri="{FF2B5EF4-FFF2-40B4-BE49-F238E27FC236}">
                    <a16:creationId xmlns:a16="http://schemas.microsoft.com/office/drawing/2014/main" id="{F6B03B05-C168-4746-A094-C8EC437AFEE8}"/>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18">
                <a:extLst>
                  <a:ext uri="{FF2B5EF4-FFF2-40B4-BE49-F238E27FC236}">
                    <a16:creationId xmlns:a16="http://schemas.microsoft.com/office/drawing/2014/main" id="{4535D90D-0A03-429D-86F6-24463F41DB8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20">
                <a:extLst>
                  <a:ext uri="{FF2B5EF4-FFF2-40B4-BE49-F238E27FC236}">
                    <a16:creationId xmlns:a16="http://schemas.microsoft.com/office/drawing/2014/main" id="{8EB0FD4D-6C38-4DF8-BC78-C4C69C417ECF}"/>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1">
                <a:extLst>
                  <a:ext uri="{FF2B5EF4-FFF2-40B4-BE49-F238E27FC236}">
                    <a16:creationId xmlns:a16="http://schemas.microsoft.com/office/drawing/2014/main" id="{CAC524E7-B126-463B-89E3-0895FBED942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1 つの角を切り取った四角形 28">
                <a:extLst>
                  <a:ext uri="{FF2B5EF4-FFF2-40B4-BE49-F238E27FC236}">
                    <a16:creationId xmlns:a16="http://schemas.microsoft.com/office/drawing/2014/main" id="{7101B38B-216B-4906-BD26-ED97E4965798}"/>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5" name="1 つの角を切り取った四角形 29">
                <a:extLst>
                  <a:ext uri="{FF2B5EF4-FFF2-40B4-BE49-F238E27FC236}">
                    <a16:creationId xmlns:a16="http://schemas.microsoft.com/office/drawing/2014/main" id="{E9BD4CF1-BB0C-4164-8231-6152191DCACF}"/>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1BC438B9-2A72-4078-8F57-515FEAC2D3C8}"/>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7" name="テキスト ボックス 36">
                <a:extLst>
                  <a:ext uri="{FF2B5EF4-FFF2-40B4-BE49-F238E27FC236}">
                    <a16:creationId xmlns:a16="http://schemas.microsoft.com/office/drawing/2014/main" id="{D07730ED-D528-45A1-82B6-E56E23802D76}"/>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8" name="テキスト ボックス 37">
                <a:extLst>
                  <a:ext uri="{FF2B5EF4-FFF2-40B4-BE49-F238E27FC236}">
                    <a16:creationId xmlns:a16="http://schemas.microsoft.com/office/drawing/2014/main" id="{3861837A-DE0D-4F6B-A4EF-B4BE7F0AF1F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9" name="テキスト ボックス 38">
                <a:extLst>
                  <a:ext uri="{FF2B5EF4-FFF2-40B4-BE49-F238E27FC236}">
                    <a16:creationId xmlns:a16="http://schemas.microsoft.com/office/drawing/2014/main" id="{3055AA36-77F8-429A-B79F-583FA2691FF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0" name="テキスト ボックス 39">
                <a:extLst>
                  <a:ext uri="{FF2B5EF4-FFF2-40B4-BE49-F238E27FC236}">
                    <a16:creationId xmlns:a16="http://schemas.microsoft.com/office/drawing/2014/main" id="{8F9449CF-0B36-44DD-9AB1-5CDB55AE5730}"/>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1" name="テキスト ボックス 40">
                <a:extLst>
                  <a:ext uri="{FF2B5EF4-FFF2-40B4-BE49-F238E27FC236}">
                    <a16:creationId xmlns:a16="http://schemas.microsoft.com/office/drawing/2014/main" id="{85AC2EB7-B3FE-4708-B8BA-C468E8D1DB85}"/>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2" name="テキスト ボックス 41">
                <a:extLst>
                  <a:ext uri="{FF2B5EF4-FFF2-40B4-BE49-F238E27FC236}">
                    <a16:creationId xmlns:a16="http://schemas.microsoft.com/office/drawing/2014/main" id="{CC255CBD-CC02-413D-974B-1464BEDECDA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7" name="1 つの角を切り取った四角形 29">
              <a:extLst>
                <a:ext uri="{FF2B5EF4-FFF2-40B4-BE49-F238E27FC236}">
                  <a16:creationId xmlns:a16="http://schemas.microsoft.com/office/drawing/2014/main" id="{5E1A5F89-95C0-4B60-90CF-9AF45085B917}"/>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テキスト ボックス 27">
              <a:extLst>
                <a:ext uri="{FF2B5EF4-FFF2-40B4-BE49-F238E27FC236}">
                  <a16:creationId xmlns:a16="http://schemas.microsoft.com/office/drawing/2014/main" id="{BAD41314-9F35-437B-B81D-08FB6BE82DF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40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a:solidFill>
                  <a:schemeClr val="tx1"/>
                </a:solidFill>
                <a:latin typeface="メイリオ" panose="020B0604030504040204" pitchFamily="50" charset="-128"/>
                <a:ea typeface="メイリオ" panose="020B0604030504040204" pitchFamily="50" charset="-128"/>
              </a:rPr>
              <a:t>つまたは、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grpSp>
        <p:nvGrpSpPr>
          <p:cNvPr id="56" name="グループ化 55">
            <a:extLst>
              <a:ext uri="{FF2B5EF4-FFF2-40B4-BE49-F238E27FC236}">
                <a16:creationId xmlns:a16="http://schemas.microsoft.com/office/drawing/2014/main" id="{CBD365DB-6913-4DDB-981C-A1DCD17F0526}"/>
              </a:ext>
            </a:extLst>
          </p:cNvPr>
          <p:cNvGrpSpPr/>
          <p:nvPr/>
        </p:nvGrpSpPr>
        <p:grpSpPr>
          <a:xfrm>
            <a:off x="-71832" y="150156"/>
            <a:ext cx="1011283" cy="5977052"/>
            <a:chOff x="-71832" y="150156"/>
            <a:chExt cx="1011283" cy="5977052"/>
          </a:xfrm>
        </p:grpSpPr>
        <p:grpSp>
          <p:nvGrpSpPr>
            <p:cNvPr id="57" name="グループ化 56">
              <a:extLst>
                <a:ext uri="{FF2B5EF4-FFF2-40B4-BE49-F238E27FC236}">
                  <a16:creationId xmlns:a16="http://schemas.microsoft.com/office/drawing/2014/main" id="{5707C965-B8DF-454D-8BB2-6F09B5BD322E}"/>
                </a:ext>
              </a:extLst>
            </p:cNvPr>
            <p:cNvGrpSpPr/>
            <p:nvPr/>
          </p:nvGrpSpPr>
          <p:grpSpPr>
            <a:xfrm>
              <a:off x="-71832" y="150156"/>
              <a:ext cx="1011283" cy="5218718"/>
              <a:chOff x="-71832" y="150156"/>
              <a:chExt cx="1011283" cy="5218718"/>
            </a:xfrm>
          </p:grpSpPr>
          <p:sp>
            <p:nvSpPr>
              <p:cNvPr id="60" name="1 つの角を切り取った四角形 16">
                <a:extLst>
                  <a:ext uri="{FF2B5EF4-FFF2-40B4-BE49-F238E27FC236}">
                    <a16:creationId xmlns:a16="http://schemas.microsoft.com/office/drawing/2014/main" id="{8A45CE35-38C5-4D54-9F93-31AE6F6F7C0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1" name="1 つの角を切り取った四角形 17">
                <a:extLst>
                  <a:ext uri="{FF2B5EF4-FFF2-40B4-BE49-F238E27FC236}">
                    <a16:creationId xmlns:a16="http://schemas.microsoft.com/office/drawing/2014/main" id="{8A3935B9-15A4-4DCE-80D6-E13566B1267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2" name="1 つの角を切り取った四角形 18">
                <a:extLst>
                  <a:ext uri="{FF2B5EF4-FFF2-40B4-BE49-F238E27FC236}">
                    <a16:creationId xmlns:a16="http://schemas.microsoft.com/office/drawing/2014/main" id="{15FC5169-00A0-4D56-AC54-C0FEDD1720A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3" name="1 つの角を切り取った四角形 20">
                <a:extLst>
                  <a:ext uri="{FF2B5EF4-FFF2-40B4-BE49-F238E27FC236}">
                    <a16:creationId xmlns:a16="http://schemas.microsoft.com/office/drawing/2014/main" id="{C1EE60F7-F055-4FC2-96E6-98CEECF3E264}"/>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4" name="1 つの角を切り取った四角形 21">
                <a:extLst>
                  <a:ext uri="{FF2B5EF4-FFF2-40B4-BE49-F238E27FC236}">
                    <a16:creationId xmlns:a16="http://schemas.microsoft.com/office/drawing/2014/main" id="{6CE00D20-6D48-464A-AAFE-520ED57722BA}"/>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1 つの角を切り取った四角形 28">
                <a:extLst>
                  <a:ext uri="{FF2B5EF4-FFF2-40B4-BE49-F238E27FC236}">
                    <a16:creationId xmlns:a16="http://schemas.microsoft.com/office/drawing/2014/main" id="{C4C3CD0B-307C-4453-9425-5BA95B8A764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66" name="1 つの角を切り取った四角形 29">
                <a:extLst>
                  <a:ext uri="{FF2B5EF4-FFF2-40B4-BE49-F238E27FC236}">
                    <a16:creationId xmlns:a16="http://schemas.microsoft.com/office/drawing/2014/main" id="{57F8287A-ECA7-492F-ACF0-000EED720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1C1B9684-DDE0-47F4-82FB-A1884D970DB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8" name="テキスト ボックス 67">
                <a:extLst>
                  <a:ext uri="{FF2B5EF4-FFF2-40B4-BE49-F238E27FC236}">
                    <a16:creationId xmlns:a16="http://schemas.microsoft.com/office/drawing/2014/main" id="{95C02D71-D44B-49D7-A676-78C4976A4EA0}"/>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9" name="テキスト ボックス 68">
                <a:extLst>
                  <a:ext uri="{FF2B5EF4-FFF2-40B4-BE49-F238E27FC236}">
                    <a16:creationId xmlns:a16="http://schemas.microsoft.com/office/drawing/2014/main" id="{A80C389F-2F70-4D53-A735-DC54E60CF00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0" name="テキスト ボックス 69">
                <a:extLst>
                  <a:ext uri="{FF2B5EF4-FFF2-40B4-BE49-F238E27FC236}">
                    <a16:creationId xmlns:a16="http://schemas.microsoft.com/office/drawing/2014/main" id="{DD5A2F8B-B827-4212-97C7-1AAD79422C3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1" name="テキスト ボックス 70">
                <a:extLst>
                  <a:ext uri="{FF2B5EF4-FFF2-40B4-BE49-F238E27FC236}">
                    <a16:creationId xmlns:a16="http://schemas.microsoft.com/office/drawing/2014/main" id="{9B0BD415-6B2D-4F46-A90C-7C16156BFBF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2" name="テキスト ボックス 71">
                <a:extLst>
                  <a:ext uri="{FF2B5EF4-FFF2-40B4-BE49-F238E27FC236}">
                    <a16:creationId xmlns:a16="http://schemas.microsoft.com/office/drawing/2014/main" id="{1FF08E84-433F-4735-8EB7-673911D7B07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3" name="テキスト ボックス 72">
                <a:extLst>
                  <a:ext uri="{FF2B5EF4-FFF2-40B4-BE49-F238E27FC236}">
                    <a16:creationId xmlns:a16="http://schemas.microsoft.com/office/drawing/2014/main" id="{63011518-0B6A-45F8-ABDE-E11E9C6B531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8" name="1 つの角を切り取った四角形 29">
              <a:extLst>
                <a:ext uri="{FF2B5EF4-FFF2-40B4-BE49-F238E27FC236}">
                  <a16:creationId xmlns:a16="http://schemas.microsoft.com/office/drawing/2014/main" id="{AA93E2B2-7F48-4EEF-A53E-E66716F377E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9" name="テキスト ボックス 58">
              <a:extLst>
                <a:ext uri="{FF2B5EF4-FFF2-40B4-BE49-F238E27FC236}">
                  <a16:creationId xmlns:a16="http://schemas.microsoft.com/office/drawing/2014/main" id="{10C498C4-B9C4-461D-B136-7A2487473A3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545424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非機能要求部分の実装自動化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3" y="1162647"/>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dirty="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dirty="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sp>
        <p:nvSpPr>
          <p:cNvPr id="9" name="正方形/長方形 8">
            <a:extLst>
              <a:ext uri="{FF2B5EF4-FFF2-40B4-BE49-F238E27FC236}">
                <a16:creationId xmlns:a16="http://schemas.microsoft.com/office/drawing/2014/main" id="{625D41CE-F881-A84B-A560-1AD8C810F058}"/>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1763334" y="2601151"/>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0650CE53-D27E-1B45-A631-1F920750CFA5}"/>
              </a:ext>
            </a:extLst>
          </p:cNvPr>
          <p:cNvGrpSpPr/>
          <p:nvPr/>
        </p:nvGrpSpPr>
        <p:grpSpPr>
          <a:xfrm>
            <a:off x="1475232" y="3155517"/>
            <a:ext cx="2901696" cy="3582825"/>
            <a:chOff x="1475232" y="3155517"/>
            <a:chExt cx="2901696" cy="3582825"/>
          </a:xfrm>
        </p:grpSpPr>
        <p:sp>
          <p:nvSpPr>
            <p:cNvPr id="3" name="フローチャート: 代替処理 2">
              <a:extLst>
                <a:ext uri="{FF2B5EF4-FFF2-40B4-BE49-F238E27FC236}">
                  <a16:creationId xmlns:a16="http://schemas.microsoft.com/office/drawing/2014/main" id="{963BD900-1358-BE4F-9F48-D19E4899D2C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14" name="フローチャート: 代替処理 13">
              <a:extLst>
                <a:ext uri="{FF2B5EF4-FFF2-40B4-BE49-F238E27FC236}">
                  <a16:creationId xmlns:a16="http://schemas.microsoft.com/office/drawing/2014/main" id="{FAA93F4F-6521-7F43-B24A-6E76A006F25F}"/>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16" name="フローチャート: 代替処理 15">
              <a:extLst>
                <a:ext uri="{FF2B5EF4-FFF2-40B4-BE49-F238E27FC236}">
                  <a16:creationId xmlns:a16="http://schemas.microsoft.com/office/drawing/2014/main" id="{11AAEB17-69C3-C04F-8104-C059219EA694}"/>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17" name="フローチャート: 代替処理 16">
              <a:extLst>
                <a:ext uri="{FF2B5EF4-FFF2-40B4-BE49-F238E27FC236}">
                  <a16:creationId xmlns:a16="http://schemas.microsoft.com/office/drawing/2014/main" id="{DAC12611-5ACF-4947-B430-58D43F568A3C}"/>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18" name="フローチャート: 代替処理 17">
              <a:extLst>
                <a:ext uri="{FF2B5EF4-FFF2-40B4-BE49-F238E27FC236}">
                  <a16:creationId xmlns:a16="http://schemas.microsoft.com/office/drawing/2014/main" id="{68076D99-45BD-9E4A-ADEB-FE582A495872}"/>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19" name="フローチャート: 代替処理 18">
              <a:extLst>
                <a:ext uri="{FF2B5EF4-FFF2-40B4-BE49-F238E27FC236}">
                  <a16:creationId xmlns:a16="http://schemas.microsoft.com/office/drawing/2014/main" id="{CDE54E3B-E7C8-7743-AFFB-0D1E537E30F7}"/>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23" name="フローチャート: 代替処理 22">
              <a:extLst>
                <a:ext uri="{FF2B5EF4-FFF2-40B4-BE49-F238E27FC236}">
                  <a16:creationId xmlns:a16="http://schemas.microsoft.com/office/drawing/2014/main" id="{05B386D3-6C25-5741-8133-8D0F5365F78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24" name="フローチャート: 代替処理 23">
              <a:extLst>
                <a:ext uri="{FF2B5EF4-FFF2-40B4-BE49-F238E27FC236}">
                  <a16:creationId xmlns:a16="http://schemas.microsoft.com/office/drawing/2014/main" id="{10D8F19B-F272-9246-8170-0DDFD21CBC54}"/>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25" name="フローチャート: 代替処理 24">
              <a:extLst>
                <a:ext uri="{FF2B5EF4-FFF2-40B4-BE49-F238E27FC236}">
                  <a16:creationId xmlns:a16="http://schemas.microsoft.com/office/drawing/2014/main" id="{3656B7F5-FC14-6945-87AF-70B95C0264EE}"/>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5" name="直線コネクタ 4">
            <a:extLst>
              <a:ext uri="{FF2B5EF4-FFF2-40B4-BE49-F238E27FC236}">
                <a16:creationId xmlns:a16="http://schemas.microsoft.com/office/drawing/2014/main" id="{6A043C6D-D8B6-4345-BBB4-C0998F514D2B}"/>
              </a:ext>
            </a:extLst>
          </p:cNvPr>
          <p:cNvCxnSpPr/>
          <p:nvPr/>
        </p:nvCxnSpPr>
        <p:spPr>
          <a:xfrm>
            <a:off x="1292352" y="3079987"/>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8" name="グループ化 27">
            <a:extLst>
              <a:ext uri="{FF2B5EF4-FFF2-40B4-BE49-F238E27FC236}">
                <a16:creationId xmlns:a16="http://schemas.microsoft.com/office/drawing/2014/main" id="{80BEF23A-0716-AB46-85E1-85713EF645EF}"/>
              </a:ext>
            </a:extLst>
          </p:cNvPr>
          <p:cNvGrpSpPr/>
          <p:nvPr/>
        </p:nvGrpSpPr>
        <p:grpSpPr>
          <a:xfrm>
            <a:off x="5429825" y="3176989"/>
            <a:ext cx="2901696" cy="3582825"/>
            <a:chOff x="1475232" y="3155517"/>
            <a:chExt cx="2901696" cy="3582825"/>
          </a:xfrm>
        </p:grpSpPr>
        <p:sp>
          <p:nvSpPr>
            <p:cNvPr id="29" name="フローチャート: 代替処理 28">
              <a:extLst>
                <a:ext uri="{FF2B5EF4-FFF2-40B4-BE49-F238E27FC236}">
                  <a16:creationId xmlns:a16="http://schemas.microsoft.com/office/drawing/2014/main" id="{03E11764-F198-E94C-A81B-8F972E2B82B2}"/>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0D09F2C9-652B-2448-B6B8-1AF832BC55F3}"/>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AFDF1670-6239-9446-9576-1F96EC326C16}"/>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8A48F5F9-B851-7B44-9471-2B46A5FED330}"/>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2B210E39-4532-F74F-9DE2-311EA279A890}"/>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700FAC1E-27CC-D44E-AF73-73B890BA94F0}"/>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5" name="フローチャート: 代替処理 34">
              <a:extLst>
                <a:ext uri="{FF2B5EF4-FFF2-40B4-BE49-F238E27FC236}">
                  <a16:creationId xmlns:a16="http://schemas.microsoft.com/office/drawing/2014/main" id="{CDD231AC-34BD-4C4F-B0C4-80D1B223F38C}"/>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6" name="フローチャート: 代替処理 35">
              <a:extLst>
                <a:ext uri="{FF2B5EF4-FFF2-40B4-BE49-F238E27FC236}">
                  <a16:creationId xmlns:a16="http://schemas.microsoft.com/office/drawing/2014/main" id="{D6E34664-6ED9-CB43-9239-30B3916A518C}"/>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7" name="フローチャート: 代替処理 36">
              <a:extLst>
                <a:ext uri="{FF2B5EF4-FFF2-40B4-BE49-F238E27FC236}">
                  <a16:creationId xmlns:a16="http://schemas.microsoft.com/office/drawing/2014/main" id="{874A0FD0-9EA4-654C-8C37-35F8C6DA0CAA}"/>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38" name="正方形/長方形 37">
            <a:extLst>
              <a:ext uri="{FF2B5EF4-FFF2-40B4-BE49-F238E27FC236}">
                <a16:creationId xmlns:a16="http://schemas.microsoft.com/office/drawing/2014/main" id="{BBF238BD-9B97-E24D-99FA-0ACEBF4F78E5}"/>
              </a:ext>
            </a:extLst>
          </p:cNvPr>
          <p:cNvSpPr/>
          <p:nvPr/>
        </p:nvSpPr>
        <p:spPr>
          <a:xfrm>
            <a:off x="5717927" y="2611887"/>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2EE6869A-74EE-F449-922C-E4511D7953F6}"/>
              </a:ext>
            </a:extLst>
          </p:cNvPr>
          <p:cNvSpPr/>
          <p:nvPr/>
        </p:nvSpPr>
        <p:spPr>
          <a:xfrm>
            <a:off x="5242560" y="3966387"/>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grpSp>
        <p:nvGrpSpPr>
          <p:cNvPr id="87" name="グループ化 86">
            <a:extLst>
              <a:ext uri="{FF2B5EF4-FFF2-40B4-BE49-F238E27FC236}">
                <a16:creationId xmlns:a16="http://schemas.microsoft.com/office/drawing/2014/main" id="{CDD6DA14-29CE-40EB-B9BF-DB8BB6F3923E}"/>
              </a:ext>
            </a:extLst>
          </p:cNvPr>
          <p:cNvGrpSpPr/>
          <p:nvPr/>
        </p:nvGrpSpPr>
        <p:grpSpPr>
          <a:xfrm>
            <a:off x="-71832" y="150156"/>
            <a:ext cx="1011283" cy="5977052"/>
            <a:chOff x="-71832" y="150156"/>
            <a:chExt cx="1011283" cy="5977052"/>
          </a:xfrm>
        </p:grpSpPr>
        <p:grpSp>
          <p:nvGrpSpPr>
            <p:cNvPr id="88" name="グループ化 87">
              <a:extLst>
                <a:ext uri="{FF2B5EF4-FFF2-40B4-BE49-F238E27FC236}">
                  <a16:creationId xmlns:a16="http://schemas.microsoft.com/office/drawing/2014/main" id="{B092C551-B16D-46C7-99D2-81D70DBA4A72}"/>
                </a:ext>
              </a:extLst>
            </p:cNvPr>
            <p:cNvGrpSpPr/>
            <p:nvPr/>
          </p:nvGrpSpPr>
          <p:grpSpPr>
            <a:xfrm>
              <a:off x="-71832" y="150156"/>
              <a:ext cx="1011283" cy="5218718"/>
              <a:chOff x="-71832" y="150156"/>
              <a:chExt cx="1011283" cy="5218718"/>
            </a:xfrm>
          </p:grpSpPr>
          <p:sp>
            <p:nvSpPr>
              <p:cNvPr id="91" name="1 つの角を切り取った四角形 16">
                <a:extLst>
                  <a:ext uri="{FF2B5EF4-FFF2-40B4-BE49-F238E27FC236}">
                    <a16:creationId xmlns:a16="http://schemas.microsoft.com/office/drawing/2014/main" id="{84C59AB0-8C32-4322-8D44-05718B24259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2" name="1 つの角を切り取った四角形 17">
                <a:extLst>
                  <a:ext uri="{FF2B5EF4-FFF2-40B4-BE49-F238E27FC236}">
                    <a16:creationId xmlns:a16="http://schemas.microsoft.com/office/drawing/2014/main" id="{DE80123D-9D21-4E5F-B84D-937A4B9FD6B8}"/>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3" name="1 つの角を切り取った四角形 18">
                <a:extLst>
                  <a:ext uri="{FF2B5EF4-FFF2-40B4-BE49-F238E27FC236}">
                    <a16:creationId xmlns:a16="http://schemas.microsoft.com/office/drawing/2014/main" id="{1DB4E1AC-CB3B-4FD2-9D54-6A67BD09DA56}"/>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94" name="1 つの角を切り取った四角形 20">
                <a:extLst>
                  <a:ext uri="{FF2B5EF4-FFF2-40B4-BE49-F238E27FC236}">
                    <a16:creationId xmlns:a16="http://schemas.microsoft.com/office/drawing/2014/main" id="{6F809660-C6B6-4C56-8246-549CF5A2161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5" name="1 つの角を切り取った四角形 21">
                <a:extLst>
                  <a:ext uri="{FF2B5EF4-FFF2-40B4-BE49-F238E27FC236}">
                    <a16:creationId xmlns:a16="http://schemas.microsoft.com/office/drawing/2014/main" id="{1AF74B72-C37F-4B4B-8B2C-9FE031659F4B}"/>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6" name="1 つの角を切り取った四角形 28">
                <a:extLst>
                  <a:ext uri="{FF2B5EF4-FFF2-40B4-BE49-F238E27FC236}">
                    <a16:creationId xmlns:a16="http://schemas.microsoft.com/office/drawing/2014/main" id="{668E7956-5194-44FA-A8C9-010E37F0B28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97" name="1 つの角を切り取った四角形 29">
                <a:extLst>
                  <a:ext uri="{FF2B5EF4-FFF2-40B4-BE49-F238E27FC236}">
                    <a16:creationId xmlns:a16="http://schemas.microsoft.com/office/drawing/2014/main" id="{688680BD-B6F3-4FC4-9EC5-C2195C259F1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8" name="テキスト ボックス 97">
                <a:extLst>
                  <a:ext uri="{FF2B5EF4-FFF2-40B4-BE49-F238E27FC236}">
                    <a16:creationId xmlns:a16="http://schemas.microsoft.com/office/drawing/2014/main" id="{EA70450D-6377-4A0B-8CFC-4FEA05BB8B11}"/>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99" name="テキスト ボックス 98">
                <a:extLst>
                  <a:ext uri="{FF2B5EF4-FFF2-40B4-BE49-F238E27FC236}">
                    <a16:creationId xmlns:a16="http://schemas.microsoft.com/office/drawing/2014/main" id="{40315C9C-5E73-4987-9C97-09E40AC4302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00" name="テキスト ボックス 99">
                <a:extLst>
                  <a:ext uri="{FF2B5EF4-FFF2-40B4-BE49-F238E27FC236}">
                    <a16:creationId xmlns:a16="http://schemas.microsoft.com/office/drawing/2014/main" id="{8A014CD7-8BF8-4AC0-B3BD-E4D5B8D7282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101" name="テキスト ボックス 100">
                <a:extLst>
                  <a:ext uri="{FF2B5EF4-FFF2-40B4-BE49-F238E27FC236}">
                    <a16:creationId xmlns:a16="http://schemas.microsoft.com/office/drawing/2014/main" id="{1641C84B-876E-4647-ACB3-12C2921F860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02" name="テキスト ボックス 101">
                <a:extLst>
                  <a:ext uri="{FF2B5EF4-FFF2-40B4-BE49-F238E27FC236}">
                    <a16:creationId xmlns:a16="http://schemas.microsoft.com/office/drawing/2014/main" id="{D1D35CB8-42B7-4DD0-A2D4-31A762A05D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103" name="テキスト ボックス 102">
                <a:extLst>
                  <a:ext uri="{FF2B5EF4-FFF2-40B4-BE49-F238E27FC236}">
                    <a16:creationId xmlns:a16="http://schemas.microsoft.com/office/drawing/2014/main" id="{6BDED983-B614-4AAA-9B2F-7F95E5C9781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104" name="テキスト ボックス 103">
                <a:extLst>
                  <a:ext uri="{FF2B5EF4-FFF2-40B4-BE49-F238E27FC236}">
                    <a16:creationId xmlns:a16="http://schemas.microsoft.com/office/drawing/2014/main" id="{97DCD505-1792-4EBE-B171-B86BD4B02CC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89" name="1 つの角を切り取った四角形 29">
              <a:extLst>
                <a:ext uri="{FF2B5EF4-FFF2-40B4-BE49-F238E27FC236}">
                  <a16:creationId xmlns:a16="http://schemas.microsoft.com/office/drawing/2014/main" id="{137CFEAE-7B47-4530-A12A-7E263D579D85}"/>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0" name="テキスト ボックス 89">
              <a:extLst>
                <a:ext uri="{FF2B5EF4-FFF2-40B4-BE49-F238E27FC236}">
                  <a16:creationId xmlns:a16="http://schemas.microsoft.com/office/drawing/2014/main" id="{B46739E1-BBA4-484A-9086-C8334A2F710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1470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6" name="Google Shape;576;p13" descr="発想の転換が大切！コンプレックス女子が自分に自信を持つ方法｜シティリビングWeb"/>
          <p:cNvPicPr preferRelativeResize="0"/>
          <p:nvPr/>
        </p:nvPicPr>
        <p:blipFill rotWithShape="1">
          <a:blip r:embed="rId3">
            <a:alphaModFix/>
          </a:blip>
          <a:srcRect/>
          <a:stretch/>
        </p:blipFill>
        <p:spPr>
          <a:xfrm>
            <a:off x="4277533" y="3754359"/>
            <a:ext cx="4796180" cy="3044271"/>
          </a:xfrm>
          <a:prstGeom prst="rect">
            <a:avLst/>
          </a:prstGeom>
          <a:noFill/>
          <a:ln>
            <a:noFill/>
          </a:ln>
        </p:spPr>
      </p:pic>
      <p:sp>
        <p:nvSpPr>
          <p:cNvPr id="577" name="Google Shape;577;p13"/>
          <p:cNvSpPr txBox="1">
            <a:spLocks noGrp="1"/>
          </p:cNvSpPr>
          <p:nvPr>
            <p:ph type="body" idx="1"/>
          </p:nvPr>
        </p:nvSpPr>
        <p:spPr>
          <a:xfrm>
            <a:off x="991293" y="2012432"/>
            <a:ext cx="7912080" cy="2249602"/>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サーバレス適用により</a:t>
            </a:r>
            <a:r>
              <a:rPr lang="en-US" sz="4400" u="sng" dirty="0">
                <a:latin typeface="メイリオ" panose="020B0604030504040204" pitchFamily="50" charset="-128"/>
                <a:ea typeface="メイリオ" panose="020B0604030504040204" pitchFamily="50" charset="-128"/>
              </a:rPr>
              <a:t>、</a:t>
            </a:r>
            <a:endParaRPr sz="4400" u="sng" dirty="0">
              <a:latin typeface="メイリオ" panose="020B0604030504040204" pitchFamily="50" charset="-128"/>
              <a:ea typeface="メイリオ" panose="020B0604030504040204" pitchFamily="50" charset="-128"/>
            </a:endParaRPr>
          </a:p>
          <a:p>
            <a:pPr marL="0" lvl="0" indent="0" algn="ctr" rtl="0">
              <a:lnSpc>
                <a:spcPct val="100000"/>
              </a:lnSpc>
              <a:spcBef>
                <a:spcPts val="75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ビジネスアジリティが向上する</a:t>
            </a:r>
            <a:endParaRPr sz="4400" dirty="0">
              <a:latin typeface="メイリオ" panose="020B0604030504040204" pitchFamily="50" charset="-128"/>
              <a:ea typeface="メイリオ" panose="020B0604030504040204" pitchFamily="50" charset="-128"/>
            </a:endParaRPr>
          </a:p>
        </p:txBody>
      </p:sp>
      <p:sp>
        <p:nvSpPr>
          <p:cNvPr id="6" name="タイトル 2">
            <a:extLst>
              <a:ext uri="{FF2B5EF4-FFF2-40B4-BE49-F238E27FC236}">
                <a16:creationId xmlns:a16="http://schemas.microsoft.com/office/drawing/2014/main" id="{74F77352-5D4A-458B-A47C-137FD7AFF7BE}"/>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５．考察</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結論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29" name="グループ化 28">
            <a:extLst>
              <a:ext uri="{FF2B5EF4-FFF2-40B4-BE49-F238E27FC236}">
                <a16:creationId xmlns:a16="http://schemas.microsoft.com/office/drawing/2014/main" id="{AA5D1B8C-2758-415E-BDC8-B88AD88CF325}"/>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E6BB4A4E-1F89-4F0E-8627-FC3BF81532FC}"/>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638E477-19BE-4A61-92C1-A27F379DC99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092633A9-41D0-40D8-B5B7-1D29F69AE45B}"/>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E85896FC-EA4C-40AC-8DE2-C556987B567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100CE15E-AC8A-4318-832F-4CA865A1DAA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2887A55F-EE9E-49BF-992E-1D5F23ED4E01}"/>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BEEBC4BE-D30E-4B6F-8631-CEC04AAFD8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5FC83276-DA41-423F-A907-8C31987C132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B6CFB179-5E1A-4CDC-80D5-7CAE7B2D57D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13E70253-DFC3-41F5-9738-97C648FC07A1}"/>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611E6C4E-9DDB-4C0F-AE37-03055BB38C9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C7A72C64-1CC4-40B0-BB94-F50FE9AEE034}"/>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98E5A4F0-00FE-4B57-B4F2-8FCC82B99C02}"/>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C7688FD0-9EE9-4AF5-8914-73E2A4B3E0B2}"/>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F83B511C-3BB1-42B8-A2C3-C3D4566990BD}"/>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6A5DE68F-5534-4891-A07E-91C3428236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ADE19F0-175A-4C73-88AC-AE572956EDCF}"/>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14"/>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33" name="グループ化 32">
            <a:extLst>
              <a:ext uri="{FF2B5EF4-FFF2-40B4-BE49-F238E27FC236}">
                <a16:creationId xmlns:a16="http://schemas.microsoft.com/office/drawing/2014/main" id="{1D9FF507-8F46-47F8-A765-C91B5724D47F}"/>
              </a:ext>
            </a:extLst>
          </p:cNvPr>
          <p:cNvGrpSpPr/>
          <p:nvPr/>
        </p:nvGrpSpPr>
        <p:grpSpPr>
          <a:xfrm>
            <a:off x="-71832" y="150156"/>
            <a:ext cx="1011283" cy="5977052"/>
            <a:chOff x="-71832" y="150156"/>
            <a:chExt cx="1011283" cy="5977052"/>
          </a:xfrm>
        </p:grpSpPr>
        <p:grpSp>
          <p:nvGrpSpPr>
            <p:cNvPr id="34" name="グループ化 33">
              <a:extLst>
                <a:ext uri="{FF2B5EF4-FFF2-40B4-BE49-F238E27FC236}">
                  <a16:creationId xmlns:a16="http://schemas.microsoft.com/office/drawing/2014/main" id="{FF1374D0-61C2-4BC8-80C7-9FC6B6949EE4}"/>
                </a:ext>
              </a:extLst>
            </p:cNvPr>
            <p:cNvGrpSpPr/>
            <p:nvPr/>
          </p:nvGrpSpPr>
          <p:grpSpPr>
            <a:xfrm>
              <a:off x="-71832" y="150156"/>
              <a:ext cx="1011283" cy="5218718"/>
              <a:chOff x="-71832" y="150156"/>
              <a:chExt cx="1011283" cy="5218718"/>
            </a:xfrm>
          </p:grpSpPr>
          <p:sp>
            <p:nvSpPr>
              <p:cNvPr id="37" name="1 つの角を切り取った四角形 16">
                <a:extLst>
                  <a:ext uri="{FF2B5EF4-FFF2-40B4-BE49-F238E27FC236}">
                    <a16:creationId xmlns:a16="http://schemas.microsoft.com/office/drawing/2014/main" id="{F82F75DE-2D1E-4F29-A857-B0C9BC00B9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8" name="1 つの角を切り取った四角形 17">
                <a:extLst>
                  <a:ext uri="{FF2B5EF4-FFF2-40B4-BE49-F238E27FC236}">
                    <a16:creationId xmlns:a16="http://schemas.microsoft.com/office/drawing/2014/main" id="{4B18C3C5-D8A2-4E5B-A596-47E08EDC3BA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1 つの角を切り取った四角形 18">
                <a:extLst>
                  <a:ext uri="{FF2B5EF4-FFF2-40B4-BE49-F238E27FC236}">
                    <a16:creationId xmlns:a16="http://schemas.microsoft.com/office/drawing/2014/main" id="{72B7E916-3C82-42A1-8D38-7AE7DF186A83}"/>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0" name="1 つの角を切り取った四角形 20">
                <a:extLst>
                  <a:ext uri="{FF2B5EF4-FFF2-40B4-BE49-F238E27FC236}">
                    <a16:creationId xmlns:a16="http://schemas.microsoft.com/office/drawing/2014/main" id="{1B2B3C1C-314B-436B-AE3A-8CC432CC78A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1 つの角を切り取った四角形 21">
                <a:extLst>
                  <a:ext uri="{FF2B5EF4-FFF2-40B4-BE49-F238E27FC236}">
                    <a16:creationId xmlns:a16="http://schemas.microsoft.com/office/drawing/2014/main" id="{DC5D5B58-DC8A-4C37-BEC0-3EC92C390AE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2" name="1 つの角を切り取った四角形 28">
                <a:extLst>
                  <a:ext uri="{FF2B5EF4-FFF2-40B4-BE49-F238E27FC236}">
                    <a16:creationId xmlns:a16="http://schemas.microsoft.com/office/drawing/2014/main" id="{8F936ED8-FECF-4016-A3D0-F6B4AC0316DB}"/>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43" name="1 つの角を切り取った四角形 29">
                <a:extLst>
                  <a:ext uri="{FF2B5EF4-FFF2-40B4-BE49-F238E27FC236}">
                    <a16:creationId xmlns:a16="http://schemas.microsoft.com/office/drawing/2014/main" id="{D7BD88B6-2B1C-4804-B158-49DC86B31DA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499E993C-BCA7-4CE4-8F2D-708497EE908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5" name="テキスト ボックス 44">
                <a:extLst>
                  <a:ext uri="{FF2B5EF4-FFF2-40B4-BE49-F238E27FC236}">
                    <a16:creationId xmlns:a16="http://schemas.microsoft.com/office/drawing/2014/main" id="{86D6E28A-A8FD-4FF1-A6C8-4310EA8C3FB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6" name="テキスト ボックス 45">
                <a:extLst>
                  <a:ext uri="{FF2B5EF4-FFF2-40B4-BE49-F238E27FC236}">
                    <a16:creationId xmlns:a16="http://schemas.microsoft.com/office/drawing/2014/main" id="{BADA31FC-C2F9-4F01-8EE7-2A42DFC63165}"/>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7" name="テキスト ボックス 46">
                <a:extLst>
                  <a:ext uri="{FF2B5EF4-FFF2-40B4-BE49-F238E27FC236}">
                    <a16:creationId xmlns:a16="http://schemas.microsoft.com/office/drawing/2014/main" id="{6D590A68-7667-49E4-976C-B10DD2E9650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8" name="テキスト ボックス 47">
                <a:extLst>
                  <a:ext uri="{FF2B5EF4-FFF2-40B4-BE49-F238E27FC236}">
                    <a16:creationId xmlns:a16="http://schemas.microsoft.com/office/drawing/2014/main" id="{9CD2A917-DFF1-4779-9F3D-CC57DDFE508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9" name="テキスト ボックス 48">
                <a:extLst>
                  <a:ext uri="{FF2B5EF4-FFF2-40B4-BE49-F238E27FC236}">
                    <a16:creationId xmlns:a16="http://schemas.microsoft.com/office/drawing/2014/main" id="{FCCB1BDE-3B84-4371-A0D2-6A82E75248E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0" name="テキスト ボックス 49">
                <a:extLst>
                  <a:ext uri="{FF2B5EF4-FFF2-40B4-BE49-F238E27FC236}">
                    <a16:creationId xmlns:a16="http://schemas.microsoft.com/office/drawing/2014/main" id="{C1206305-1988-4AF2-9AE3-6738354814D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5" name="1 つの角を切り取った四角形 29">
              <a:extLst>
                <a:ext uri="{FF2B5EF4-FFF2-40B4-BE49-F238E27FC236}">
                  <a16:creationId xmlns:a16="http://schemas.microsoft.com/office/drawing/2014/main" id="{537F25B2-692E-467B-8A8A-3FF9F67305B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5D1C6DD-8FDF-45D7-9E7B-AE872344061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1" name="タイトル 2">
            <a:extLst>
              <a:ext uri="{FF2B5EF4-FFF2-40B4-BE49-F238E27FC236}">
                <a16:creationId xmlns:a16="http://schemas.microsoft.com/office/drawing/2014/main" id="{16643D6D-3FC8-49AD-9689-1BD2D868B9F6}"/>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言語選択の自由度が増す反面、複数言語の保守が必要となる</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ga3bb90220d_0_0"/>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grpSp>
        <p:nvGrpSpPr>
          <p:cNvPr id="27" name="グループ化 26">
            <a:extLst>
              <a:ext uri="{FF2B5EF4-FFF2-40B4-BE49-F238E27FC236}">
                <a16:creationId xmlns:a16="http://schemas.microsoft.com/office/drawing/2014/main" id="{3095E08D-28EC-42FB-BEC6-61C89CE7633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33E7D78F-7CC4-4635-935B-3FF624DD229A}"/>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5ADFE04-A899-4898-BB98-CAD564EF5D2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BCF82EC6-7964-465D-B1EA-A372CE155D2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D17EFF9F-7C42-4FB1-8B3F-19AB1909D03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5EF2B5CC-310F-4B2B-BCAD-F92E08A270E8}"/>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36C157DC-7AAF-48BC-A656-7E9136D4808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D1CE6FFD-6E82-4AFB-8515-5CF122ED32B3}"/>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2F2009D1-9776-4414-A738-0F33D434FF5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C08546EB-1850-40C9-B0CA-C13B38BBB70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632B75E9-409F-4C1E-AC18-9BC04D83C27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98104DDD-CC6F-4944-8365-B704B220935A}"/>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3E903028-CCA8-44A3-B850-6C3800025AE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1BEB0334-284E-4A75-AE2B-B5067AAE342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A37BEDB1-F1F1-482D-B0B7-86B686ADA1B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5CE9AB1F-B4F4-4CFE-8353-8665BB2EADB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67B494FE-43D1-4210-8CD8-53D4DF983CB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960E859A-61FC-4190-906D-5C2D5DF21A8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8F02B5A-C0F8-4769-9E3D-F863A5828842}"/>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事前学習期間</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6" name="グラフィックス 5" descr="ボディ ビルダー">
            <a:extLst>
              <a:ext uri="{FF2B5EF4-FFF2-40B4-BE49-F238E27FC236}">
                <a16:creationId xmlns:a16="http://schemas.microsoft.com/office/drawing/2014/main" id="{1BB6081B-5269-48ED-96EA-138599528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9206" y="3089203"/>
            <a:ext cx="1809006" cy="1809006"/>
          </a:xfrm>
          <a:prstGeom prst="rect">
            <a:avLst/>
          </a:prstGeom>
        </p:spPr>
      </p:pic>
      <p:graphicFrame>
        <p:nvGraphicFramePr>
          <p:cNvPr id="3" name="図表 2">
            <a:extLst>
              <a:ext uri="{FF2B5EF4-FFF2-40B4-BE49-F238E27FC236}">
                <a16:creationId xmlns:a16="http://schemas.microsoft.com/office/drawing/2014/main" id="{7786446B-6EA7-4B10-97BC-803C48EF3794}"/>
              </a:ext>
            </a:extLst>
          </p:cNvPr>
          <p:cNvGraphicFramePr/>
          <p:nvPr>
            <p:extLst>
              <p:ext uri="{D42A27DB-BD31-4B8C-83A1-F6EECF244321}">
                <p14:modId xmlns:p14="http://schemas.microsoft.com/office/powerpoint/2010/main" val="1942066909"/>
              </p:ext>
            </p:extLst>
          </p:nvPr>
        </p:nvGraphicFramePr>
        <p:xfrm>
          <a:off x="379708" y="1387488"/>
          <a:ext cx="8865031" cy="5492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9711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16"/>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pic>
        <p:nvPicPr>
          <p:cNvPr id="680" name="Google Shape;680;p16"/>
          <p:cNvPicPr preferRelativeResize="0"/>
          <p:nvPr/>
        </p:nvPicPr>
        <p:blipFill rotWithShape="1">
          <a:blip r:embed="rId3">
            <a:alphaModFix/>
          </a:blip>
          <a:srcRect/>
          <a:stretch/>
        </p:blipFill>
        <p:spPr>
          <a:xfrm>
            <a:off x="905175" y="1648550"/>
            <a:ext cx="8191825" cy="4521951"/>
          </a:xfrm>
          <a:prstGeom prst="rect">
            <a:avLst/>
          </a:prstGeom>
          <a:noFill/>
          <a:ln>
            <a:noFill/>
          </a:ln>
        </p:spPr>
      </p:pic>
      <p:grpSp>
        <p:nvGrpSpPr>
          <p:cNvPr id="27" name="グループ化 26">
            <a:extLst>
              <a:ext uri="{FF2B5EF4-FFF2-40B4-BE49-F238E27FC236}">
                <a16:creationId xmlns:a16="http://schemas.microsoft.com/office/drawing/2014/main" id="{7D7347F9-74C5-4868-98D5-FD107EEAA8FD}"/>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D7E8D229-C80F-4EE0-8284-BC2130ABAA6E}"/>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98F12F98-867A-40D5-82FB-F0D2DCE9207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D1084D63-2AC5-4436-96D9-AA429185D01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3670C04C-6C6C-4559-B6C6-1EEE6E8C616B}"/>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E131B8B4-3C93-454B-9D80-B9955728112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13620D4-8527-48B8-BB56-FCCFD07F84E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6788A225-9A38-4C2F-93C9-5202BB60574C}"/>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EBA56FF-3439-4714-9F15-743EA0EC71A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385D7D48-5290-498A-9897-25B9988BA33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4A6FF3EE-56DB-46FB-B087-5B690850BBE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DE452FFB-5A3A-460D-BF79-380920191787}"/>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9F20FEA7-0A4F-4A0E-AB00-4CCE4D2D34A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89FFEBF7-22B4-4300-8BCD-CABA30138E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C2187F2D-E739-47F1-AD99-B6AED02ED7F8}"/>
                  </a:ext>
                </a:extLst>
              </p:cNvPr>
              <p:cNvSpPr txBox="1"/>
              <p:nvPr/>
            </p:nvSpPr>
            <p:spPr>
              <a:xfrm>
                <a:off x="-45389" y="3993706"/>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B3CC177B-015D-40DB-84D6-8A6DF733FC6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819FCA66-D987-4D74-A02E-010A0DE78A7F}"/>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708CF173-34F4-4218-8223-31A1FB725E5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4BF9086-2F68-489E-BF06-4D3E5A6B804C}"/>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継続的な知識習得の必要性</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17"/>
          <p:cNvSpPr txBox="1"/>
          <p:nvPr/>
        </p:nvSpPr>
        <p:spPr>
          <a:xfrm>
            <a:off x="-71832" y="978331"/>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10" name="Google Shape;710;p17"/>
          <p:cNvSpPr txBox="1"/>
          <p:nvPr/>
        </p:nvSpPr>
        <p:spPr>
          <a:xfrm>
            <a:off x="-45389" y="1734255"/>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11" name="Google Shape;711;p17"/>
          <p:cNvSpPr txBox="1"/>
          <p:nvPr/>
        </p:nvSpPr>
        <p:spPr>
          <a:xfrm>
            <a:off x="-45389" y="251814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検証</a:t>
            </a:r>
            <a:endParaRPr/>
          </a:p>
        </p:txBody>
      </p:sp>
      <p:pic>
        <p:nvPicPr>
          <p:cNvPr id="734" name="Google Shape;734;p17"/>
          <p:cNvPicPr preferRelativeResize="0"/>
          <p:nvPr/>
        </p:nvPicPr>
        <p:blipFill>
          <a:blip r:embed="rId3">
            <a:alphaModFix/>
          </a:blip>
          <a:stretch>
            <a:fillRect/>
          </a:stretch>
        </p:blipFill>
        <p:spPr>
          <a:xfrm>
            <a:off x="1682300" y="1399825"/>
            <a:ext cx="6553850" cy="4974450"/>
          </a:xfrm>
          <a:prstGeom prst="rect">
            <a:avLst/>
          </a:prstGeom>
          <a:noFill/>
          <a:ln>
            <a:noFill/>
          </a:ln>
        </p:spPr>
      </p:pic>
      <p:grpSp>
        <p:nvGrpSpPr>
          <p:cNvPr id="29" name="グループ化 28">
            <a:extLst>
              <a:ext uri="{FF2B5EF4-FFF2-40B4-BE49-F238E27FC236}">
                <a16:creationId xmlns:a16="http://schemas.microsoft.com/office/drawing/2014/main" id="{F3892958-8D78-4A2F-94F2-ADA3EFC0EC5B}"/>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18253D08-B1AF-4BD3-8602-884F2EE22679}"/>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406CE80-6C3A-4C3E-8A12-FA19196C973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A56DEF21-0AB2-42D1-A2CE-31EF69E7B10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4EFC69DB-EC0B-4909-B814-732BD8A49DB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F5FF8F98-38D6-4595-9E85-89BA5E338661}"/>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8AC76064-350D-4214-9323-1D33AFFC1B6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AD62C899-CF31-4BC2-BE47-B343FABCD870}"/>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938222C1-F2FC-4496-8977-6F6F1DED4C6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C303A205-764E-4FC6-BFB6-D4ACA5CF835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FF6D85E7-242C-4254-8EB2-D683A0CA07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B9B5E534-8FDB-4E28-A78C-DEAFCDAE38A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1D599BAF-1E1A-47D1-8FB6-363959CB264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0EDFC14B-977C-4FF0-A43C-FBCF1BF810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74C15AE8-A453-46CF-8F4E-07B04D2D32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5954C096-80C0-4EB3-948F-217B4B1B3CF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907ED2E9-8C84-40A3-A140-F2366BC93A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84C653CE-F696-40F9-965B-E21F3F3680A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9E270C81-2521-4D5A-AEFD-25413AF86729}"/>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専門組織の設立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部門間の領域横断によるクラウド人材育成</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１．紹介</a:t>
            </a:r>
            <a:br>
              <a:rPr lang="en-US" altLang="ja-JP" sz="2000" u="sng" dirty="0"/>
            </a:br>
            <a:r>
              <a:rPr lang="ja-JP" altLang="en-US" sz="2000" dirty="0"/>
              <a:t>　　前年度からの継続</a:t>
            </a:r>
            <a:br>
              <a:rPr lang="en-US" altLang="ja-JP" sz="2000" u="sng" dirty="0"/>
            </a:br>
            <a:r>
              <a:rPr lang="ja-JP" altLang="en-US" sz="2000" dirty="0"/>
              <a:t>　　</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3B42CD6B-1998-401F-A78D-E12451C85680}"/>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D953624B-39BF-407A-B1ED-35C4ECBC8E6F}"/>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C9980A18-2393-44EC-A3A0-757699B4D0CC}"/>
                  </a:ext>
                </a:extLst>
              </p:cNvPr>
              <p:cNvSpPr/>
              <p:nvPr/>
            </p:nvSpPr>
            <p:spPr>
              <a:xfrm>
                <a:off x="0" y="15015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500" dirty="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E94D5029-CC7E-4401-BC6E-780D97869E1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1A5447BA-A782-4507-BFC4-DB43927D573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4857E34C-6A0E-441C-B6B8-F4C7F718C9C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E26D4EC2-6ACE-4287-94CA-EA15905CCB2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749C977-4BD4-44CD-970D-860C0DDA34A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6709DB71-4EE5-41AF-8118-C67927080B6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CD0D3310-EE7D-4185-8CBE-923BFBF7E7D4}"/>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89097BB8-2A20-4E73-B846-F3137340680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4F10D99A-BE74-4060-B7F5-331F5C0DC6E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5AF6B821-4EF0-41B1-AB0D-B47734343B7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DE75996-DC7C-4EE0-AE23-E5D14A75AEC3}"/>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EDCE2642-0AEB-4858-AC59-DCAB9226074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C725DD34-F1C2-4AD4-A37F-76F21F816F6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42730BE5-7FE3-4B5E-A5C1-69E8CF58047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82EEDB38-49D8-4280-AD77-D57415BDB16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7" name="角丸四角形 13">
            <a:extLst>
              <a:ext uri="{FF2B5EF4-FFF2-40B4-BE49-F238E27FC236}">
                <a16:creationId xmlns:a16="http://schemas.microsoft.com/office/drawing/2014/main" id="{7F2072F4-9C68-4C14-91DB-63E037DD381D}"/>
              </a:ext>
            </a:extLst>
          </p:cNvPr>
          <p:cNvSpPr/>
          <p:nvPr/>
        </p:nvSpPr>
        <p:spPr>
          <a:xfrm>
            <a:off x="2410363" y="3242624"/>
            <a:ext cx="6371963" cy="99720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ビジネスアジリティの向上</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7" name="角丸四角形 13">
            <a:extLst>
              <a:ext uri="{FF2B5EF4-FFF2-40B4-BE49-F238E27FC236}">
                <a16:creationId xmlns:a16="http://schemas.microsoft.com/office/drawing/2014/main" id="{237F0E22-6032-407D-8078-23E78E778C95}"/>
              </a:ext>
            </a:extLst>
          </p:cNvPr>
          <p:cNvSpPr/>
          <p:nvPr/>
        </p:nvSpPr>
        <p:spPr>
          <a:xfrm>
            <a:off x="2410362" y="1728775"/>
            <a:ext cx="6371963" cy="997200"/>
          </a:xfrm>
          <a:prstGeom prst="roundRect">
            <a:avLst/>
          </a:prstGeom>
          <a:solidFill>
            <a:schemeClr val="bg1">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適用検討プロセスの提案</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9" name="角丸四角形 13">
            <a:extLst>
              <a:ext uri="{FF2B5EF4-FFF2-40B4-BE49-F238E27FC236}">
                <a16:creationId xmlns:a16="http://schemas.microsoft.com/office/drawing/2014/main" id="{4CEC7E42-C788-4549-9A7D-1F3ED98E2863}"/>
              </a:ext>
            </a:extLst>
          </p:cNvPr>
          <p:cNvSpPr/>
          <p:nvPr/>
        </p:nvSpPr>
        <p:spPr>
          <a:xfrm>
            <a:off x="2410361" y="4722985"/>
            <a:ext cx="6371963" cy="99720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graphicFrame>
        <p:nvGraphicFramePr>
          <p:cNvPr id="33" name="図表 32">
            <a:extLst>
              <a:ext uri="{FF2B5EF4-FFF2-40B4-BE49-F238E27FC236}">
                <a16:creationId xmlns:a16="http://schemas.microsoft.com/office/drawing/2014/main" id="{4E6E4332-5429-4CEB-B487-BF048CEFEAF1}"/>
              </a:ext>
            </a:extLst>
          </p:cNvPr>
          <p:cNvGraphicFramePr/>
          <p:nvPr>
            <p:extLst>
              <p:ext uri="{D42A27DB-BD31-4B8C-83A1-F6EECF244321}">
                <p14:modId xmlns:p14="http://schemas.microsoft.com/office/powerpoint/2010/main" val="3958103634"/>
              </p:ext>
            </p:extLst>
          </p:nvPr>
        </p:nvGraphicFramePr>
        <p:xfrm>
          <a:off x="984840" y="1728775"/>
          <a:ext cx="1968034" cy="399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テキスト プレースホルダー 6">
            <a:extLst>
              <a:ext uri="{FF2B5EF4-FFF2-40B4-BE49-F238E27FC236}">
                <a16:creationId xmlns:a16="http://schemas.microsoft.com/office/drawing/2014/main" id="{D527EB5D-3117-4B5E-88FF-B108D0ADCE7C}"/>
              </a:ext>
            </a:extLst>
          </p:cNvPr>
          <p:cNvSpPr>
            <a:spLocks noGrp="1"/>
          </p:cNvSpPr>
          <p:nvPr>
            <p:ph type="body" sz="quarter" idx="14"/>
          </p:nvPr>
        </p:nvSpPr>
        <p:spPr>
          <a:xfrm>
            <a:off x="1116229" y="1058961"/>
            <a:ext cx="6640673" cy="610282"/>
          </a:xfrm>
        </p:spPr>
        <p:txBody>
          <a:bodyPr rtlCol="0">
            <a:normAutofit/>
          </a:bodyPr>
          <a:lstStyle/>
          <a:p>
            <a:r>
              <a:rPr lang="en-US" altLang="ja-JP" sz="2800" dirty="0"/>
              <a:t>IA001</a:t>
            </a:r>
            <a:r>
              <a:rPr lang="ja-JP" altLang="en-US" sz="2800" dirty="0"/>
              <a:t>：サーバレスアーキテクチャの適用検討</a:t>
            </a:r>
            <a:endParaRPr lang="en-US" altLang="ja-JP" sz="2800" dirty="0"/>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8109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19"/>
          <p:cNvSpPr txBox="1"/>
          <p:nvPr/>
        </p:nvSpPr>
        <p:spPr>
          <a:xfrm>
            <a:off x="1070783" y="1086898"/>
            <a:ext cx="7912200" cy="10176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750"/>
              </a:spcBef>
              <a:spcAft>
                <a:spcPts val="0"/>
              </a:spcAft>
              <a:buClr>
                <a:schemeClr val="dk1"/>
              </a:buClr>
              <a:buSzPts val="4400"/>
              <a:buFont typeface="Arial"/>
              <a:buNone/>
            </a:pPr>
            <a:r>
              <a:rPr lang="en-US" sz="4400" u="sng" dirty="0" err="1">
                <a:solidFill>
                  <a:schemeClr val="dk1"/>
                </a:solidFill>
                <a:latin typeface="Meiryo UI" panose="020B0604030504040204" pitchFamily="50" charset="-128"/>
                <a:ea typeface="Meiryo UI" panose="020B0604030504040204" pitchFamily="50" charset="-128"/>
              </a:rPr>
              <a:t>保守・運用業務</a:t>
            </a:r>
            <a:r>
              <a:rPr lang="en-US" sz="4400" u="sng" dirty="0">
                <a:solidFill>
                  <a:schemeClr val="dk1"/>
                </a:solidFill>
                <a:latin typeface="Meiryo UI" panose="020B0604030504040204" pitchFamily="50" charset="-128"/>
                <a:ea typeface="Meiryo UI" panose="020B0604030504040204" pitchFamily="50" charset="-128"/>
              </a:rPr>
              <a:t>(</a:t>
            </a:r>
            <a:r>
              <a:rPr lang="en-US" altLang="ja-JP" sz="4400" u="sng" dirty="0">
                <a:solidFill>
                  <a:schemeClr val="dk1"/>
                </a:solidFill>
                <a:latin typeface="Meiryo UI" panose="020B0604030504040204" pitchFamily="50" charset="-128"/>
                <a:ea typeface="Meiryo UI" panose="020B0604030504040204" pitchFamily="50" charset="-128"/>
              </a:rPr>
              <a:t>※)</a:t>
            </a:r>
            <a:r>
              <a:rPr lang="ja-JP" altLang="en-US" sz="4400" u="sng" dirty="0">
                <a:solidFill>
                  <a:schemeClr val="dk1"/>
                </a:solidFill>
                <a:latin typeface="Meiryo UI" panose="020B0604030504040204" pitchFamily="50" charset="-128"/>
                <a:ea typeface="Meiryo UI" panose="020B0604030504040204" pitchFamily="50" charset="-128"/>
              </a:rPr>
              <a:t>の</a:t>
            </a:r>
            <a:r>
              <a:rPr lang="en-US" sz="4400" u="sng" dirty="0" err="1">
                <a:solidFill>
                  <a:schemeClr val="dk1"/>
                </a:solidFill>
                <a:latin typeface="Meiryo UI" panose="020B0604030504040204" pitchFamily="50" charset="-128"/>
                <a:ea typeface="Meiryo UI" panose="020B0604030504040204" pitchFamily="50" charset="-128"/>
              </a:rPr>
              <a:t>省力化</a:t>
            </a:r>
            <a:endParaRPr lang="en-US" sz="4400" u="sng" dirty="0">
              <a:solidFill>
                <a:schemeClr val="dk1"/>
              </a:solidFill>
              <a:latin typeface="Meiryo UI" panose="020B0604030504040204" pitchFamily="50" charset="-128"/>
              <a:ea typeface="Meiryo UI" panose="020B0604030504040204" pitchFamily="50" charset="-128"/>
            </a:endParaRPr>
          </a:p>
          <a:p>
            <a:pPr marL="0" marR="0" lvl="0" indent="0" algn="ctr" rtl="0">
              <a:lnSpc>
                <a:spcPct val="100000"/>
              </a:lnSpc>
              <a:spcBef>
                <a:spcPts val="750"/>
              </a:spcBef>
              <a:spcAft>
                <a:spcPts val="0"/>
              </a:spcAft>
              <a:buClr>
                <a:schemeClr val="dk1"/>
              </a:buClr>
              <a:buSzPts val="4400"/>
              <a:buFont typeface="Arial"/>
              <a:buNone/>
            </a:pPr>
            <a:endParaRPr sz="4400" u="sng" dirty="0">
              <a:solidFill>
                <a:schemeClr val="dk1"/>
              </a:solidFill>
              <a:latin typeface="Meiryo UI" panose="020B0604030504040204" pitchFamily="50" charset="-128"/>
              <a:ea typeface="Meiryo UI" panose="020B0604030504040204" pitchFamily="50" charset="-128"/>
            </a:endParaRPr>
          </a:p>
          <a:p>
            <a:pPr marL="0" marR="0" lvl="0" indent="0" algn="l" rtl="0">
              <a:lnSpc>
                <a:spcPct val="100000"/>
              </a:lnSpc>
              <a:spcBef>
                <a:spcPts val="750"/>
              </a:spcBef>
              <a:spcAft>
                <a:spcPts val="0"/>
              </a:spcAft>
              <a:buClr>
                <a:schemeClr val="dk1"/>
              </a:buClr>
              <a:buSzPts val="4400"/>
              <a:buFont typeface="Arial"/>
              <a:buNone/>
            </a:pPr>
            <a:r>
              <a:rPr lang="en-US" sz="4400" dirty="0">
                <a:solidFill>
                  <a:schemeClr val="dk1"/>
                </a:solidFill>
                <a:latin typeface="Meiryo UI" panose="020B0604030504040204" pitchFamily="50" charset="-128"/>
                <a:ea typeface="Meiryo UI" panose="020B0604030504040204" pitchFamily="50" charset="-128"/>
              </a:rPr>
              <a:t>　</a:t>
            </a:r>
            <a:endParaRPr sz="4000" dirty="0">
              <a:solidFill>
                <a:schemeClr val="dk1"/>
              </a:solidFill>
              <a:latin typeface="Meiryo UI" panose="020B0604030504040204" pitchFamily="50" charset="-128"/>
              <a:ea typeface="Meiryo UI" panose="020B0604030504040204" pitchFamily="50" charset="-128"/>
            </a:endParaRPr>
          </a:p>
        </p:txBody>
      </p:sp>
      <p:sp>
        <p:nvSpPr>
          <p:cNvPr id="768" name="Google Shape;768;p19"/>
          <p:cNvSpPr txBox="1"/>
          <p:nvPr/>
        </p:nvSpPr>
        <p:spPr>
          <a:xfrm>
            <a:off x="-45389" y="3993706"/>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69" name="Google Shape;769;p19"/>
          <p:cNvSpPr txBox="1"/>
          <p:nvPr/>
        </p:nvSpPr>
        <p:spPr>
          <a:xfrm>
            <a:off x="-45389" y="475262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24" name="グループ化 23">
            <a:extLst>
              <a:ext uri="{FF2B5EF4-FFF2-40B4-BE49-F238E27FC236}">
                <a16:creationId xmlns:a16="http://schemas.microsoft.com/office/drawing/2014/main" id="{26BABCC8-8078-4CA3-B6E4-9275FECE9D73}"/>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B09988B-AA55-45FF-A3A1-FA535190752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9AD4C4D8-F993-43FC-9E00-F7CE88ECB3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7F8516DA-172F-4525-BB1A-F569012BAB5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34918233-E7AD-4D12-AFE7-D3FDF15C980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8C0E58A7-6AE0-471C-9A36-37EA62E6E9CD}"/>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1FD23CB-99AD-4BB0-AAE3-BABF0D0555E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DC313191-00F7-4F83-902E-ED1D8CBE1FA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3F8E1F8-9E17-4E76-929D-0CECA5AB565B}"/>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01C03EB4-CB62-415B-A321-FA93C043DAC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CA6F4EA-FC58-4B09-BD96-71121081F7A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11563BAF-9AC8-4D1F-9820-24830BBE02D6}"/>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C7E5D871-E195-4EEF-B06F-0C373748E46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0B2A2DE4-68A9-4A68-9BC3-62E300FBCFD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31EFBCB8-CBBE-4AC4-BB52-F01D2C5E731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E17FB1F-A84E-4D3A-8166-1AE32A157D8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C4C5513A-9425-4348-B797-B3B9D56687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58865CA-20F6-4381-B260-BDB379629CB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7D713820-1E72-40F5-B4B4-B79D339368D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コスト・ワークロードの最適化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90" name="グループ化 89">
            <a:extLst>
              <a:ext uri="{FF2B5EF4-FFF2-40B4-BE49-F238E27FC236}">
                <a16:creationId xmlns:a16="http://schemas.microsoft.com/office/drawing/2014/main" id="{A9238291-F432-4076-91D5-05D1981D62AB}"/>
              </a:ext>
            </a:extLst>
          </p:cNvPr>
          <p:cNvGrpSpPr/>
          <p:nvPr/>
        </p:nvGrpSpPr>
        <p:grpSpPr>
          <a:xfrm>
            <a:off x="1082047" y="2889081"/>
            <a:ext cx="3181351" cy="2310519"/>
            <a:chOff x="0" y="0"/>
            <a:chExt cx="1625714" cy="1217857"/>
          </a:xfrm>
        </p:grpSpPr>
        <p:pic>
          <p:nvPicPr>
            <p:cNvPr id="102" name="図 101">
              <a:extLst>
                <a:ext uri="{FF2B5EF4-FFF2-40B4-BE49-F238E27FC236}">
                  <a16:creationId xmlns:a16="http://schemas.microsoft.com/office/drawing/2014/main" id="{00000000-0008-0000-0000-00000C000000}"/>
                </a:ext>
              </a:extLst>
            </p:cNvPr>
            <p:cNvPicPr>
              <a:picLocks noChangeAspect="1"/>
            </p:cNvPicPr>
            <p:nvPr/>
          </p:nvPicPr>
          <p:blipFill>
            <a:blip r:embed="rId3"/>
            <a:stretch>
              <a:fillRect/>
            </a:stretch>
          </p:blipFill>
          <p:spPr>
            <a:xfrm>
              <a:off x="0" y="0"/>
              <a:ext cx="339839" cy="570157"/>
            </a:xfrm>
            <a:prstGeom prst="rect">
              <a:avLst/>
            </a:prstGeom>
          </p:spPr>
        </p:pic>
        <p:pic>
          <p:nvPicPr>
            <p:cNvPr id="103" name="図 102">
              <a:extLst>
                <a:ext uri="{FF2B5EF4-FFF2-40B4-BE49-F238E27FC236}">
                  <a16:creationId xmlns:a16="http://schemas.microsoft.com/office/drawing/2014/main" id="{00000000-0008-0000-0000-00004D000000}"/>
                </a:ext>
              </a:extLst>
            </p:cNvPr>
            <p:cNvPicPr>
              <a:picLocks noChangeAspect="1"/>
            </p:cNvPicPr>
            <p:nvPr/>
          </p:nvPicPr>
          <p:blipFill>
            <a:blip r:embed="rId3"/>
            <a:stretch>
              <a:fillRect/>
            </a:stretch>
          </p:blipFill>
          <p:spPr>
            <a:xfrm>
              <a:off x="336550" y="0"/>
              <a:ext cx="323964" cy="570157"/>
            </a:xfrm>
            <a:prstGeom prst="rect">
              <a:avLst/>
            </a:prstGeom>
          </p:spPr>
        </p:pic>
        <p:pic>
          <p:nvPicPr>
            <p:cNvPr id="104" name="図 103">
              <a:extLst>
                <a:ext uri="{FF2B5EF4-FFF2-40B4-BE49-F238E27FC236}">
                  <a16:creationId xmlns:a16="http://schemas.microsoft.com/office/drawing/2014/main" id="{00000000-0008-0000-0000-00004E000000}"/>
                </a:ext>
              </a:extLst>
            </p:cNvPr>
            <p:cNvPicPr>
              <a:picLocks noChangeAspect="1"/>
            </p:cNvPicPr>
            <p:nvPr/>
          </p:nvPicPr>
          <p:blipFill>
            <a:blip r:embed="rId3"/>
            <a:stretch>
              <a:fillRect/>
            </a:stretch>
          </p:blipFill>
          <p:spPr>
            <a:xfrm>
              <a:off x="657225" y="0"/>
              <a:ext cx="323964" cy="570157"/>
            </a:xfrm>
            <a:prstGeom prst="rect">
              <a:avLst/>
            </a:prstGeom>
          </p:spPr>
        </p:pic>
        <p:pic>
          <p:nvPicPr>
            <p:cNvPr id="105" name="図 104">
              <a:extLst>
                <a:ext uri="{FF2B5EF4-FFF2-40B4-BE49-F238E27FC236}">
                  <a16:creationId xmlns:a16="http://schemas.microsoft.com/office/drawing/2014/main" id="{00000000-0008-0000-0000-00004F000000}"/>
                </a:ext>
              </a:extLst>
            </p:cNvPr>
            <p:cNvPicPr>
              <a:picLocks noChangeAspect="1"/>
            </p:cNvPicPr>
            <p:nvPr/>
          </p:nvPicPr>
          <p:blipFill>
            <a:blip r:embed="rId3"/>
            <a:stretch>
              <a:fillRect/>
            </a:stretch>
          </p:blipFill>
          <p:spPr>
            <a:xfrm>
              <a:off x="977900" y="0"/>
              <a:ext cx="323964" cy="570157"/>
            </a:xfrm>
            <a:prstGeom prst="rect">
              <a:avLst/>
            </a:prstGeom>
          </p:spPr>
        </p:pic>
        <p:pic>
          <p:nvPicPr>
            <p:cNvPr id="106" name="図 105">
              <a:extLst>
                <a:ext uri="{FF2B5EF4-FFF2-40B4-BE49-F238E27FC236}">
                  <a16:creationId xmlns:a16="http://schemas.microsoft.com/office/drawing/2014/main" id="{00000000-0008-0000-0000-000050000000}"/>
                </a:ext>
              </a:extLst>
            </p:cNvPr>
            <p:cNvPicPr>
              <a:picLocks noChangeAspect="1"/>
            </p:cNvPicPr>
            <p:nvPr/>
          </p:nvPicPr>
          <p:blipFill>
            <a:blip r:embed="rId3"/>
            <a:stretch>
              <a:fillRect/>
            </a:stretch>
          </p:blipFill>
          <p:spPr>
            <a:xfrm>
              <a:off x="1298575" y="0"/>
              <a:ext cx="327139" cy="570157"/>
            </a:xfrm>
            <a:prstGeom prst="rect">
              <a:avLst/>
            </a:prstGeom>
          </p:spPr>
        </p:pic>
        <p:pic>
          <p:nvPicPr>
            <p:cNvPr id="107" name="図 106">
              <a:extLst>
                <a:ext uri="{FF2B5EF4-FFF2-40B4-BE49-F238E27FC236}">
                  <a16:creationId xmlns:a16="http://schemas.microsoft.com/office/drawing/2014/main" id="{00000000-0008-0000-0000-000051000000}"/>
                </a:ext>
              </a:extLst>
            </p:cNvPr>
            <p:cNvPicPr>
              <a:picLocks noChangeAspect="1"/>
            </p:cNvPicPr>
            <p:nvPr/>
          </p:nvPicPr>
          <p:blipFill>
            <a:blip r:embed="rId3"/>
            <a:stretch>
              <a:fillRect/>
            </a:stretch>
          </p:blipFill>
          <p:spPr>
            <a:xfrm>
              <a:off x="0" y="644525"/>
              <a:ext cx="339839" cy="573332"/>
            </a:xfrm>
            <a:prstGeom prst="rect">
              <a:avLst/>
            </a:prstGeom>
          </p:spPr>
        </p:pic>
        <p:pic>
          <p:nvPicPr>
            <p:cNvPr id="108" name="図 107">
              <a:extLst>
                <a:ext uri="{FF2B5EF4-FFF2-40B4-BE49-F238E27FC236}">
                  <a16:creationId xmlns:a16="http://schemas.microsoft.com/office/drawing/2014/main" id="{00000000-0008-0000-0000-000052000000}"/>
                </a:ext>
              </a:extLst>
            </p:cNvPr>
            <p:cNvPicPr>
              <a:picLocks noChangeAspect="1"/>
            </p:cNvPicPr>
            <p:nvPr/>
          </p:nvPicPr>
          <p:blipFill>
            <a:blip r:embed="rId3"/>
            <a:stretch>
              <a:fillRect/>
            </a:stretch>
          </p:blipFill>
          <p:spPr>
            <a:xfrm>
              <a:off x="336550" y="644525"/>
              <a:ext cx="323964" cy="573332"/>
            </a:xfrm>
            <a:prstGeom prst="rect">
              <a:avLst/>
            </a:prstGeom>
          </p:spPr>
        </p:pic>
        <p:pic>
          <p:nvPicPr>
            <p:cNvPr id="109" name="図 108">
              <a:extLst>
                <a:ext uri="{FF2B5EF4-FFF2-40B4-BE49-F238E27FC236}">
                  <a16:creationId xmlns:a16="http://schemas.microsoft.com/office/drawing/2014/main" id="{00000000-0008-0000-0000-000053000000}"/>
                </a:ext>
              </a:extLst>
            </p:cNvPr>
            <p:cNvPicPr>
              <a:picLocks noChangeAspect="1"/>
            </p:cNvPicPr>
            <p:nvPr/>
          </p:nvPicPr>
          <p:blipFill>
            <a:blip r:embed="rId3"/>
            <a:stretch>
              <a:fillRect/>
            </a:stretch>
          </p:blipFill>
          <p:spPr>
            <a:xfrm>
              <a:off x="657225" y="644525"/>
              <a:ext cx="323964" cy="573332"/>
            </a:xfrm>
            <a:prstGeom prst="rect">
              <a:avLst/>
            </a:prstGeom>
          </p:spPr>
        </p:pic>
        <p:pic>
          <p:nvPicPr>
            <p:cNvPr id="110" name="図 109">
              <a:extLst>
                <a:ext uri="{FF2B5EF4-FFF2-40B4-BE49-F238E27FC236}">
                  <a16:creationId xmlns:a16="http://schemas.microsoft.com/office/drawing/2014/main" id="{00000000-0008-0000-0000-000054000000}"/>
                </a:ext>
              </a:extLst>
            </p:cNvPr>
            <p:cNvPicPr>
              <a:picLocks noChangeAspect="1"/>
            </p:cNvPicPr>
            <p:nvPr/>
          </p:nvPicPr>
          <p:blipFill>
            <a:blip r:embed="rId3"/>
            <a:stretch>
              <a:fillRect/>
            </a:stretch>
          </p:blipFill>
          <p:spPr>
            <a:xfrm>
              <a:off x="977900" y="644525"/>
              <a:ext cx="323964" cy="573332"/>
            </a:xfrm>
            <a:prstGeom prst="rect">
              <a:avLst/>
            </a:prstGeom>
          </p:spPr>
        </p:pic>
        <p:pic>
          <p:nvPicPr>
            <p:cNvPr id="111" name="図 110">
              <a:extLst>
                <a:ext uri="{FF2B5EF4-FFF2-40B4-BE49-F238E27FC236}">
                  <a16:creationId xmlns:a16="http://schemas.microsoft.com/office/drawing/2014/main" id="{00000000-0008-0000-0000-000055000000}"/>
                </a:ext>
              </a:extLst>
            </p:cNvPr>
            <p:cNvPicPr>
              <a:picLocks noChangeAspect="1"/>
            </p:cNvPicPr>
            <p:nvPr/>
          </p:nvPicPr>
          <p:blipFill>
            <a:blip r:embed="rId3"/>
            <a:stretch>
              <a:fillRect/>
            </a:stretch>
          </p:blipFill>
          <p:spPr>
            <a:xfrm>
              <a:off x="1298575" y="644525"/>
              <a:ext cx="327139" cy="573332"/>
            </a:xfrm>
            <a:prstGeom prst="rect">
              <a:avLst/>
            </a:prstGeom>
          </p:spPr>
        </p:pic>
      </p:grpSp>
      <p:grpSp>
        <p:nvGrpSpPr>
          <p:cNvPr id="91" name="グループ化 90">
            <a:extLst>
              <a:ext uri="{FF2B5EF4-FFF2-40B4-BE49-F238E27FC236}">
                <a16:creationId xmlns:a16="http://schemas.microsoft.com/office/drawing/2014/main" id="{86EE9369-9A0D-40A9-B1F5-29808995F696}"/>
              </a:ext>
            </a:extLst>
          </p:cNvPr>
          <p:cNvGrpSpPr/>
          <p:nvPr/>
        </p:nvGrpSpPr>
        <p:grpSpPr>
          <a:xfrm>
            <a:off x="5501795" y="2889079"/>
            <a:ext cx="3426809" cy="2360492"/>
            <a:chOff x="0" y="1422400"/>
            <a:chExt cx="1736173" cy="1218812"/>
          </a:xfrm>
        </p:grpSpPr>
        <p:pic>
          <p:nvPicPr>
            <p:cNvPr id="92" name="図 91">
              <a:extLst>
                <a:ext uri="{FF2B5EF4-FFF2-40B4-BE49-F238E27FC236}">
                  <a16:creationId xmlns:a16="http://schemas.microsoft.com/office/drawing/2014/main" id="{00000000-0008-0000-0000-00001D000000}"/>
                </a:ext>
              </a:extLst>
            </p:cNvPr>
            <p:cNvPicPr>
              <a:picLocks noChangeAspect="1"/>
            </p:cNvPicPr>
            <p:nvPr/>
          </p:nvPicPr>
          <p:blipFill>
            <a:blip r:embed="rId4"/>
            <a:stretch>
              <a:fillRect/>
            </a:stretch>
          </p:blipFill>
          <p:spPr>
            <a:xfrm>
              <a:off x="757048" y="1422401"/>
              <a:ext cx="328250" cy="561586"/>
            </a:xfrm>
            <a:prstGeom prst="rect">
              <a:avLst/>
            </a:prstGeom>
          </p:spPr>
        </p:pic>
        <p:pic>
          <p:nvPicPr>
            <p:cNvPr id="93" name="図 92">
              <a:extLst>
                <a:ext uri="{FF2B5EF4-FFF2-40B4-BE49-F238E27FC236}">
                  <a16:creationId xmlns:a16="http://schemas.microsoft.com/office/drawing/2014/main" id="{00000000-0008-0000-0000-000056000000}"/>
                </a:ext>
              </a:extLst>
            </p:cNvPr>
            <p:cNvPicPr>
              <a:picLocks noChangeAspect="1"/>
            </p:cNvPicPr>
            <p:nvPr/>
          </p:nvPicPr>
          <p:blipFill>
            <a:blip r:embed="rId3"/>
            <a:stretch>
              <a:fillRect/>
            </a:stretch>
          </p:blipFill>
          <p:spPr>
            <a:xfrm>
              <a:off x="0" y="1422400"/>
              <a:ext cx="339839" cy="570157"/>
            </a:xfrm>
            <a:prstGeom prst="rect">
              <a:avLst/>
            </a:prstGeom>
          </p:spPr>
        </p:pic>
        <p:pic>
          <p:nvPicPr>
            <p:cNvPr id="94" name="図 93">
              <a:extLst>
                <a:ext uri="{FF2B5EF4-FFF2-40B4-BE49-F238E27FC236}">
                  <a16:creationId xmlns:a16="http://schemas.microsoft.com/office/drawing/2014/main" id="{00000000-0008-0000-0000-000057000000}"/>
                </a:ext>
              </a:extLst>
            </p:cNvPr>
            <p:cNvPicPr>
              <a:picLocks noChangeAspect="1"/>
            </p:cNvPicPr>
            <p:nvPr/>
          </p:nvPicPr>
          <p:blipFill>
            <a:blip r:embed="rId3"/>
            <a:stretch>
              <a:fillRect/>
            </a:stretch>
          </p:blipFill>
          <p:spPr>
            <a:xfrm>
              <a:off x="336550" y="1422400"/>
              <a:ext cx="323964" cy="570157"/>
            </a:xfrm>
            <a:prstGeom prst="rect">
              <a:avLst/>
            </a:prstGeom>
          </p:spPr>
        </p:pic>
        <p:pic>
          <p:nvPicPr>
            <p:cNvPr id="95" name="図 94">
              <a:extLst>
                <a:ext uri="{FF2B5EF4-FFF2-40B4-BE49-F238E27FC236}">
                  <a16:creationId xmlns:a16="http://schemas.microsoft.com/office/drawing/2014/main" id="{00000000-0008-0000-0000-00005B000000}"/>
                </a:ext>
              </a:extLst>
            </p:cNvPr>
            <p:cNvPicPr>
              <a:picLocks noChangeAspect="1"/>
            </p:cNvPicPr>
            <p:nvPr/>
          </p:nvPicPr>
          <p:blipFill>
            <a:blip r:embed="rId3"/>
            <a:stretch>
              <a:fillRect/>
            </a:stretch>
          </p:blipFill>
          <p:spPr>
            <a:xfrm>
              <a:off x="0" y="2066925"/>
              <a:ext cx="339839" cy="573332"/>
            </a:xfrm>
            <a:prstGeom prst="rect">
              <a:avLst/>
            </a:prstGeom>
          </p:spPr>
        </p:pic>
        <p:pic>
          <p:nvPicPr>
            <p:cNvPr id="96" name="図 95">
              <a:extLst>
                <a:ext uri="{FF2B5EF4-FFF2-40B4-BE49-F238E27FC236}">
                  <a16:creationId xmlns:a16="http://schemas.microsoft.com/office/drawing/2014/main" id="{00000000-0008-0000-0000-00005C000000}"/>
                </a:ext>
              </a:extLst>
            </p:cNvPr>
            <p:cNvPicPr>
              <a:picLocks noChangeAspect="1"/>
            </p:cNvPicPr>
            <p:nvPr/>
          </p:nvPicPr>
          <p:blipFill>
            <a:blip r:embed="rId3"/>
            <a:stretch>
              <a:fillRect/>
            </a:stretch>
          </p:blipFill>
          <p:spPr>
            <a:xfrm>
              <a:off x="336550" y="2066925"/>
              <a:ext cx="323964" cy="573332"/>
            </a:xfrm>
            <a:prstGeom prst="rect">
              <a:avLst/>
            </a:prstGeom>
          </p:spPr>
        </p:pic>
        <p:pic>
          <p:nvPicPr>
            <p:cNvPr id="97" name="図 96">
              <a:extLst>
                <a:ext uri="{FF2B5EF4-FFF2-40B4-BE49-F238E27FC236}">
                  <a16:creationId xmlns:a16="http://schemas.microsoft.com/office/drawing/2014/main" id="{00000000-0008-0000-0000-000060000000}"/>
                </a:ext>
              </a:extLst>
            </p:cNvPr>
            <p:cNvPicPr>
              <a:picLocks noChangeAspect="1"/>
            </p:cNvPicPr>
            <p:nvPr/>
          </p:nvPicPr>
          <p:blipFill>
            <a:blip r:embed="rId4"/>
            <a:stretch>
              <a:fillRect/>
            </a:stretch>
          </p:blipFill>
          <p:spPr>
            <a:xfrm>
              <a:off x="1087248" y="1422401"/>
              <a:ext cx="328250" cy="561586"/>
            </a:xfrm>
            <a:prstGeom prst="rect">
              <a:avLst/>
            </a:prstGeom>
          </p:spPr>
        </p:pic>
        <p:pic>
          <p:nvPicPr>
            <p:cNvPr id="98" name="図 97">
              <a:extLst>
                <a:ext uri="{FF2B5EF4-FFF2-40B4-BE49-F238E27FC236}">
                  <a16:creationId xmlns:a16="http://schemas.microsoft.com/office/drawing/2014/main" id="{00000000-0008-0000-0000-000061000000}"/>
                </a:ext>
              </a:extLst>
            </p:cNvPr>
            <p:cNvPicPr>
              <a:picLocks noChangeAspect="1"/>
            </p:cNvPicPr>
            <p:nvPr/>
          </p:nvPicPr>
          <p:blipFill>
            <a:blip r:embed="rId4"/>
            <a:stretch>
              <a:fillRect/>
            </a:stretch>
          </p:blipFill>
          <p:spPr>
            <a:xfrm>
              <a:off x="1407923" y="1422401"/>
              <a:ext cx="328250" cy="561586"/>
            </a:xfrm>
            <a:prstGeom prst="rect">
              <a:avLst/>
            </a:prstGeom>
          </p:spPr>
        </p:pic>
        <p:pic>
          <p:nvPicPr>
            <p:cNvPr id="99" name="図 98">
              <a:extLst>
                <a:ext uri="{FF2B5EF4-FFF2-40B4-BE49-F238E27FC236}">
                  <a16:creationId xmlns:a16="http://schemas.microsoft.com/office/drawing/2014/main" id="{00000000-0008-0000-0000-000062000000}"/>
                </a:ext>
              </a:extLst>
            </p:cNvPr>
            <p:cNvPicPr>
              <a:picLocks noChangeAspect="1"/>
            </p:cNvPicPr>
            <p:nvPr/>
          </p:nvPicPr>
          <p:blipFill>
            <a:blip r:embed="rId4"/>
            <a:stretch>
              <a:fillRect/>
            </a:stretch>
          </p:blipFill>
          <p:spPr>
            <a:xfrm>
              <a:off x="757048" y="2076451"/>
              <a:ext cx="328250" cy="564761"/>
            </a:xfrm>
            <a:prstGeom prst="rect">
              <a:avLst/>
            </a:prstGeom>
          </p:spPr>
        </p:pic>
        <p:pic>
          <p:nvPicPr>
            <p:cNvPr id="100" name="図 99">
              <a:extLst>
                <a:ext uri="{FF2B5EF4-FFF2-40B4-BE49-F238E27FC236}">
                  <a16:creationId xmlns:a16="http://schemas.microsoft.com/office/drawing/2014/main" id="{00000000-0008-0000-0000-000063000000}"/>
                </a:ext>
              </a:extLst>
            </p:cNvPr>
            <p:cNvPicPr>
              <a:picLocks noChangeAspect="1"/>
            </p:cNvPicPr>
            <p:nvPr/>
          </p:nvPicPr>
          <p:blipFill>
            <a:blip r:embed="rId4"/>
            <a:stretch>
              <a:fillRect/>
            </a:stretch>
          </p:blipFill>
          <p:spPr>
            <a:xfrm>
              <a:off x="1087248" y="2076451"/>
              <a:ext cx="328250" cy="564761"/>
            </a:xfrm>
            <a:prstGeom prst="rect">
              <a:avLst/>
            </a:prstGeom>
          </p:spPr>
        </p:pic>
        <p:pic>
          <p:nvPicPr>
            <p:cNvPr id="101" name="図 100">
              <a:extLst>
                <a:ext uri="{FF2B5EF4-FFF2-40B4-BE49-F238E27FC236}">
                  <a16:creationId xmlns:a16="http://schemas.microsoft.com/office/drawing/2014/main" id="{00000000-0008-0000-0000-000064000000}"/>
                </a:ext>
              </a:extLst>
            </p:cNvPr>
            <p:cNvPicPr>
              <a:picLocks noChangeAspect="1"/>
            </p:cNvPicPr>
            <p:nvPr/>
          </p:nvPicPr>
          <p:blipFill>
            <a:blip r:embed="rId4"/>
            <a:stretch>
              <a:fillRect/>
            </a:stretch>
          </p:blipFill>
          <p:spPr>
            <a:xfrm>
              <a:off x="1407923" y="2076451"/>
              <a:ext cx="328250" cy="564761"/>
            </a:xfrm>
            <a:prstGeom prst="rect">
              <a:avLst/>
            </a:prstGeom>
          </p:spPr>
        </p:pic>
      </p:grpSp>
      <p:sp>
        <p:nvSpPr>
          <p:cNvPr id="3" name="矢印: 右 2">
            <a:extLst>
              <a:ext uri="{FF2B5EF4-FFF2-40B4-BE49-F238E27FC236}">
                <a16:creationId xmlns:a16="http://schemas.microsoft.com/office/drawing/2014/main" id="{4308BF99-8A10-4C3B-9DB8-1998C4C5F197}"/>
              </a:ext>
            </a:extLst>
          </p:cNvPr>
          <p:cNvSpPr/>
          <p:nvPr/>
        </p:nvSpPr>
        <p:spPr>
          <a:xfrm>
            <a:off x="4540473" y="3790051"/>
            <a:ext cx="665029" cy="554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3F5DB27-1F47-4E4C-9579-18D7FD6280B4}"/>
              </a:ext>
            </a:extLst>
          </p:cNvPr>
          <p:cNvSpPr txBox="1"/>
          <p:nvPr/>
        </p:nvSpPr>
        <p:spPr>
          <a:xfrm>
            <a:off x="2487478" y="6280015"/>
            <a:ext cx="6550221" cy="461665"/>
          </a:xfrm>
          <a:prstGeom prst="rect">
            <a:avLst/>
          </a:prstGeom>
          <a:noFill/>
        </p:spPr>
        <p:txBody>
          <a:bodyPr wrap="square">
            <a:spAutoFit/>
          </a:bodyPr>
          <a:lstStyle/>
          <a:p>
            <a:r>
              <a:rPr lang="en-US" altLang="ja-JP" sz="2400" dirty="0">
                <a:solidFill>
                  <a:schemeClr val="dk1"/>
                </a:solidFill>
                <a:latin typeface="Meiryo UI" panose="020B0604030504040204" pitchFamily="50" charset="-128"/>
                <a:ea typeface="Meiryo UI" panose="020B0604030504040204" pitchFamily="50" charset="-128"/>
              </a:rPr>
              <a:t>※</a:t>
            </a:r>
            <a:r>
              <a:rPr lang="en-US" altLang="ja-JP" sz="2400" dirty="0" err="1">
                <a:solidFill>
                  <a:schemeClr val="dk1"/>
                </a:solidFill>
                <a:latin typeface="Meiryo UI" panose="020B0604030504040204" pitchFamily="50" charset="-128"/>
                <a:ea typeface="Meiryo UI" panose="020B0604030504040204" pitchFamily="50" charset="-128"/>
              </a:rPr>
              <a:t>障害対応、パッチ適用、性能管理、基盤更改</a:t>
            </a:r>
            <a:r>
              <a:rPr lang="en-US" altLang="ja-JP" sz="2400" dirty="0">
                <a:solidFill>
                  <a:schemeClr val="dk1"/>
                </a:solidFill>
                <a:latin typeface="Meiryo UI" panose="020B0604030504040204" pitchFamily="50" charset="-128"/>
                <a:ea typeface="Meiryo UI" panose="020B0604030504040204" pitchFamily="50" charset="-128"/>
              </a:rPr>
              <a:t> 等</a:t>
            </a:r>
            <a:endParaRPr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3324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811" name="Google Shape;811;p20"/>
          <p:cNvSpPr txBox="1"/>
          <p:nvPr/>
        </p:nvSpPr>
        <p:spPr>
          <a:xfrm>
            <a:off x="984840" y="1235641"/>
            <a:ext cx="7912200" cy="3845107"/>
          </a:xfrm>
          <a:prstGeom prst="rect">
            <a:avLst/>
          </a:prstGeom>
          <a:noFill/>
          <a:ln>
            <a:noFill/>
          </a:ln>
        </p:spPr>
        <p:txBody>
          <a:bodyPr spcFirstLastPara="1" wrap="square" lIns="0" tIns="45700" rIns="0" bIns="45700" anchor="t" anchorCtr="0">
            <a:noAutofit/>
          </a:bodyPr>
          <a:lstStyle/>
          <a:p>
            <a:pPr marL="38100" marR="0" lvl="0" algn="l" rtl="0">
              <a:lnSpc>
                <a:spcPct val="100000"/>
              </a:lnSpc>
              <a:spcBef>
                <a:spcPts val="750"/>
              </a:spcBef>
              <a:spcAft>
                <a:spcPts val="0"/>
              </a:spcAft>
              <a:buSzPts val="3000"/>
            </a:pPr>
            <a:r>
              <a:rPr lang="en-US" altLang="ja-JP" sz="3600" dirty="0">
                <a:latin typeface="Meiryo UI" panose="020B0604030504040204" pitchFamily="50" charset="-128"/>
                <a:ea typeface="Meiryo UI" panose="020B0604030504040204" pitchFamily="50" charset="-128"/>
              </a:rPr>
              <a:t>【</a:t>
            </a:r>
            <a:r>
              <a:rPr lang="ja-JP" altLang="en-US" sz="3600" dirty="0">
                <a:latin typeface="Meiryo UI" panose="020B0604030504040204" pitchFamily="50" charset="-128"/>
                <a:ea typeface="Meiryo UI" panose="020B0604030504040204" pitchFamily="50" charset="-128"/>
              </a:rPr>
              <a:t>システム設計</a:t>
            </a:r>
            <a:r>
              <a:rPr lang="en-US" altLang="ja-JP" sz="3600" dirty="0">
                <a:latin typeface="Meiryo UI" panose="020B0604030504040204" pitchFamily="50" charset="-128"/>
                <a:ea typeface="Meiryo UI" panose="020B0604030504040204" pitchFamily="50" charset="-128"/>
              </a:rPr>
              <a:t>】</a:t>
            </a:r>
            <a:endParaRPr lang="en-US" sz="3600" dirty="0">
              <a:latin typeface="Meiryo UI" panose="020B0604030504040204" pitchFamily="50" charset="-128"/>
              <a:ea typeface="Meiryo UI" panose="020B0604030504040204" pitchFamily="50" charset="-128"/>
            </a:endParaRPr>
          </a:p>
          <a:p>
            <a:pPr marL="38100" marR="0" lvl="0" algn="l" rtl="0">
              <a:lnSpc>
                <a:spcPct val="100000"/>
              </a:lnSpc>
              <a:spcBef>
                <a:spcPts val="750"/>
              </a:spcBef>
              <a:spcAft>
                <a:spcPts val="0"/>
              </a:spcAft>
              <a:buSzPts val="3000"/>
            </a:pPr>
            <a:r>
              <a:rPr lang="ja-JP" altLang="en-US" sz="3600" dirty="0">
                <a:latin typeface="Meiryo UI" panose="020B0604030504040204" pitchFamily="50" charset="-128"/>
                <a:ea typeface="Meiryo UI" panose="020B0604030504040204" pitchFamily="50" charset="-128"/>
              </a:rPr>
              <a:t>　マイクロサービスアーキテクチャの適用</a:t>
            </a:r>
            <a:endParaRPr sz="3600" u="sng"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a:t>
            </a:r>
            <a:r>
              <a:rPr lang="en-US"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ドメイン駆動設計</a:t>
            </a: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en-US" altLang="ja-JP"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システム開発の手法</a:t>
            </a:r>
            <a:r>
              <a:rPr lang="en-US" altLang="ja-JP" sz="3600" dirty="0">
                <a:solidFill>
                  <a:schemeClr val="dk1"/>
                </a:solidFill>
                <a:latin typeface="Meiryo UI" panose="020B0604030504040204" pitchFamily="50" charset="-128"/>
                <a:ea typeface="Meiryo UI" panose="020B0604030504040204" pitchFamily="50" charset="-128"/>
              </a:rPr>
              <a:t>】</a:t>
            </a:r>
            <a:endParaRPr lang="en-US" altLang="ja-JP" sz="3600" strike="sngStrike"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アジャイル開発</a:t>
            </a:r>
            <a:endParaRPr sz="3600" dirty="0">
              <a:solidFill>
                <a:schemeClr val="dk1"/>
              </a:solidFill>
              <a:latin typeface="Meiryo UI" panose="020B0604030504040204" pitchFamily="50" charset="-128"/>
              <a:ea typeface="Meiryo UI" panose="020B0604030504040204" pitchFamily="50" charset="-128"/>
            </a:endParaRPr>
          </a:p>
          <a:p>
            <a:pPr marL="0" marR="0" lvl="0" indent="457200" algn="l" rtl="0">
              <a:lnSpc>
                <a:spcPct val="100000"/>
              </a:lnSpc>
              <a:spcBef>
                <a:spcPts val="750"/>
              </a:spcBef>
              <a:spcAft>
                <a:spcPts val="0"/>
              </a:spcAft>
              <a:buClr>
                <a:schemeClr val="dk1"/>
              </a:buClr>
              <a:buSzPts val="4400"/>
              <a:buFont typeface="Arial"/>
              <a:buNone/>
            </a:pPr>
            <a:endParaRPr sz="3600" dirty="0">
              <a:solidFill>
                <a:schemeClr val="dk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8E719829-AC41-4157-8D2D-4AB2E5D76F66}"/>
              </a:ext>
            </a:extLst>
          </p:cNvPr>
          <p:cNvGrpSpPr/>
          <p:nvPr/>
        </p:nvGrpSpPr>
        <p:grpSpPr>
          <a:xfrm>
            <a:off x="-71832" y="150156"/>
            <a:ext cx="1011283" cy="5977052"/>
            <a:chOff x="-71832" y="150156"/>
            <a:chExt cx="1011283" cy="5977052"/>
          </a:xfrm>
        </p:grpSpPr>
        <p:grpSp>
          <p:nvGrpSpPr>
            <p:cNvPr id="22" name="グループ化 21">
              <a:extLst>
                <a:ext uri="{FF2B5EF4-FFF2-40B4-BE49-F238E27FC236}">
                  <a16:creationId xmlns:a16="http://schemas.microsoft.com/office/drawing/2014/main" id="{603683D2-9812-42CB-8971-2BA55FC8A81A}"/>
                </a:ext>
              </a:extLst>
            </p:cNvPr>
            <p:cNvGrpSpPr/>
            <p:nvPr/>
          </p:nvGrpSpPr>
          <p:grpSpPr>
            <a:xfrm>
              <a:off x="-71832" y="150156"/>
              <a:ext cx="1011283" cy="5218718"/>
              <a:chOff x="-71832" y="150156"/>
              <a:chExt cx="1011283" cy="5218718"/>
            </a:xfrm>
          </p:grpSpPr>
          <p:sp>
            <p:nvSpPr>
              <p:cNvPr id="25" name="1 つの角を切り取った四角形 16">
                <a:extLst>
                  <a:ext uri="{FF2B5EF4-FFF2-40B4-BE49-F238E27FC236}">
                    <a16:creationId xmlns:a16="http://schemas.microsoft.com/office/drawing/2014/main" id="{F7F974BC-F01A-4382-84F0-7A10A022A6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6" name="1 つの角を切り取った四角形 17">
                <a:extLst>
                  <a:ext uri="{FF2B5EF4-FFF2-40B4-BE49-F238E27FC236}">
                    <a16:creationId xmlns:a16="http://schemas.microsoft.com/office/drawing/2014/main" id="{93F4A3BA-E424-4919-B9B4-E11B133283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1 つの角を切り取った四角形 18">
                <a:extLst>
                  <a:ext uri="{FF2B5EF4-FFF2-40B4-BE49-F238E27FC236}">
                    <a16:creationId xmlns:a16="http://schemas.microsoft.com/office/drawing/2014/main" id="{5C8D53D5-1D95-4A1A-92FE-537252E91B2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20">
                <a:extLst>
                  <a:ext uri="{FF2B5EF4-FFF2-40B4-BE49-F238E27FC236}">
                    <a16:creationId xmlns:a16="http://schemas.microsoft.com/office/drawing/2014/main" id="{3ABA419B-E040-41E5-B276-281F30D3E90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21">
                <a:extLst>
                  <a:ext uri="{FF2B5EF4-FFF2-40B4-BE49-F238E27FC236}">
                    <a16:creationId xmlns:a16="http://schemas.microsoft.com/office/drawing/2014/main" id="{F74AEA1C-9E95-4E21-AA52-E25E96BD681B}"/>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8">
                <a:extLst>
                  <a:ext uri="{FF2B5EF4-FFF2-40B4-BE49-F238E27FC236}">
                    <a16:creationId xmlns:a16="http://schemas.microsoft.com/office/drawing/2014/main" id="{F86FA0F0-33AF-49B0-84C7-332AB745ED2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1" name="1 つの角を切り取った四角形 29">
                <a:extLst>
                  <a:ext uri="{FF2B5EF4-FFF2-40B4-BE49-F238E27FC236}">
                    <a16:creationId xmlns:a16="http://schemas.microsoft.com/office/drawing/2014/main" id="{6A563CFF-0AC8-4120-9AC8-88830DBC7AB9}"/>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5C4C8AE2-B7F2-4F08-8ABF-77404386B928}"/>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3" name="テキスト ボックス 32">
                <a:extLst>
                  <a:ext uri="{FF2B5EF4-FFF2-40B4-BE49-F238E27FC236}">
                    <a16:creationId xmlns:a16="http://schemas.microsoft.com/office/drawing/2014/main" id="{3D5EA480-4DD5-4821-8084-3F36BB29CC59}"/>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4" name="テキスト ボックス 33">
                <a:extLst>
                  <a:ext uri="{FF2B5EF4-FFF2-40B4-BE49-F238E27FC236}">
                    <a16:creationId xmlns:a16="http://schemas.microsoft.com/office/drawing/2014/main" id="{B46AF86C-A606-427B-924A-01D7026187CB}"/>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5" name="テキスト ボックス 34">
                <a:extLst>
                  <a:ext uri="{FF2B5EF4-FFF2-40B4-BE49-F238E27FC236}">
                    <a16:creationId xmlns:a16="http://schemas.microsoft.com/office/drawing/2014/main" id="{1C5C9A81-2E4F-482E-886B-1A24751CBA9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6" name="テキスト ボックス 35">
                <a:extLst>
                  <a:ext uri="{FF2B5EF4-FFF2-40B4-BE49-F238E27FC236}">
                    <a16:creationId xmlns:a16="http://schemas.microsoft.com/office/drawing/2014/main" id="{8A209E8D-F916-4214-B0A0-14ADFF971D1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7" name="テキスト ボックス 36">
                <a:extLst>
                  <a:ext uri="{FF2B5EF4-FFF2-40B4-BE49-F238E27FC236}">
                    <a16:creationId xmlns:a16="http://schemas.microsoft.com/office/drawing/2014/main" id="{842B8170-A779-4295-AC25-4C3C6DC388C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8" name="テキスト ボックス 37">
                <a:extLst>
                  <a:ext uri="{FF2B5EF4-FFF2-40B4-BE49-F238E27FC236}">
                    <a16:creationId xmlns:a16="http://schemas.microsoft.com/office/drawing/2014/main" id="{775ABC2C-6445-4A86-A6FD-5C79F246440F}"/>
                  </a:ext>
                </a:extLst>
              </p:cNvPr>
              <p:cNvSpPr txBox="1"/>
              <p:nvPr/>
            </p:nvSpPr>
            <p:spPr>
              <a:xfrm>
                <a:off x="-45389" y="475262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展望</a:t>
                </a:r>
              </a:p>
            </p:txBody>
          </p:sp>
        </p:grpSp>
        <p:sp>
          <p:nvSpPr>
            <p:cNvPr id="23" name="1 つの角を切り取った四角形 29">
              <a:extLst>
                <a:ext uri="{FF2B5EF4-FFF2-40B4-BE49-F238E27FC236}">
                  <a16:creationId xmlns:a16="http://schemas.microsoft.com/office/drawing/2014/main" id="{F6B586CF-8EA9-4C56-9B16-2B3A9F1E3DD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テキスト ボックス 23">
              <a:extLst>
                <a:ext uri="{FF2B5EF4-FFF2-40B4-BE49-F238E27FC236}">
                  <a16:creationId xmlns:a16="http://schemas.microsoft.com/office/drawing/2014/main" id="{DFC41C37-6577-4991-8D15-89DC4111082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1A15B2B9-B383-4C70-BBF0-7500E9628F6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低コスト・短納期での開発実現に向けて</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8B75CEE-1750-460E-9D72-F6B962A7B8CB}"/>
              </a:ext>
            </a:extLst>
          </p:cNvPr>
          <p:cNvGrpSpPr/>
          <p:nvPr/>
        </p:nvGrpSpPr>
        <p:grpSpPr>
          <a:xfrm>
            <a:off x="-71832" y="150156"/>
            <a:ext cx="1011283" cy="5977052"/>
            <a:chOff x="-71832" y="150156"/>
            <a:chExt cx="1011283" cy="5977052"/>
          </a:xfrm>
        </p:grpSpPr>
        <p:grpSp>
          <p:nvGrpSpPr>
            <p:cNvPr id="5" name="グループ化 4">
              <a:extLst>
                <a:ext uri="{FF2B5EF4-FFF2-40B4-BE49-F238E27FC236}">
                  <a16:creationId xmlns:a16="http://schemas.microsoft.com/office/drawing/2014/main" id="{B7A85C7E-FCF9-4DB3-B11F-D54B68E9B5E6}"/>
                </a:ext>
              </a:extLst>
            </p:cNvPr>
            <p:cNvGrpSpPr/>
            <p:nvPr/>
          </p:nvGrpSpPr>
          <p:grpSpPr>
            <a:xfrm>
              <a:off x="-71832" y="150156"/>
              <a:ext cx="1011283" cy="5218718"/>
              <a:chOff x="-71832" y="150156"/>
              <a:chExt cx="1011283" cy="5218718"/>
            </a:xfrm>
          </p:grpSpPr>
          <p:sp>
            <p:nvSpPr>
              <p:cNvPr id="8" name="1 つの角を切り取った四角形 16">
                <a:extLst>
                  <a:ext uri="{FF2B5EF4-FFF2-40B4-BE49-F238E27FC236}">
                    <a16:creationId xmlns:a16="http://schemas.microsoft.com/office/drawing/2014/main" id="{50E0441D-7784-4084-997C-C771BB2B036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 name="1 つの角を切り取った四角形 17">
                <a:extLst>
                  <a:ext uri="{FF2B5EF4-FFF2-40B4-BE49-F238E27FC236}">
                    <a16:creationId xmlns:a16="http://schemas.microsoft.com/office/drawing/2014/main" id="{5BA60C82-BA4B-4949-B551-3BEAEBB4ABE3}"/>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1 つの角を切り取った四角形 18">
                <a:extLst>
                  <a:ext uri="{FF2B5EF4-FFF2-40B4-BE49-F238E27FC236}">
                    <a16:creationId xmlns:a16="http://schemas.microsoft.com/office/drawing/2014/main" id="{E22F9714-6699-4089-A83A-AB3D46277EA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20">
                <a:extLst>
                  <a:ext uri="{FF2B5EF4-FFF2-40B4-BE49-F238E27FC236}">
                    <a16:creationId xmlns:a16="http://schemas.microsoft.com/office/drawing/2014/main" id="{5388C76A-20D2-43E0-8E45-48DF9FAA20FC}"/>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21">
                <a:extLst>
                  <a:ext uri="{FF2B5EF4-FFF2-40B4-BE49-F238E27FC236}">
                    <a16:creationId xmlns:a16="http://schemas.microsoft.com/office/drawing/2014/main" id="{5C9ECDD2-DEA3-4585-93BB-2ED26474FF9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28">
                <a:extLst>
                  <a:ext uri="{FF2B5EF4-FFF2-40B4-BE49-F238E27FC236}">
                    <a16:creationId xmlns:a16="http://schemas.microsoft.com/office/drawing/2014/main" id="{618B54FB-62BF-413C-A356-0ADEDC9C8F19}"/>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29">
                <a:extLst>
                  <a:ext uri="{FF2B5EF4-FFF2-40B4-BE49-F238E27FC236}">
                    <a16:creationId xmlns:a16="http://schemas.microsoft.com/office/drawing/2014/main" id="{FFB5A8A2-D6AE-469C-BC36-0AFC9B8601A6}"/>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A5913331-136C-4E92-9CEB-918AF962410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6" name="テキスト ボックス 15">
                <a:extLst>
                  <a:ext uri="{FF2B5EF4-FFF2-40B4-BE49-F238E27FC236}">
                    <a16:creationId xmlns:a16="http://schemas.microsoft.com/office/drawing/2014/main" id="{7A8F3FBB-223C-4DDB-BC64-F73A7DCBA09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7" name="テキスト ボックス 16">
                <a:extLst>
                  <a:ext uri="{FF2B5EF4-FFF2-40B4-BE49-F238E27FC236}">
                    <a16:creationId xmlns:a16="http://schemas.microsoft.com/office/drawing/2014/main" id="{F49F26AD-5B90-4BD8-803C-AB9A89EA16B9}"/>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8" name="テキスト ボックス 17">
                <a:extLst>
                  <a:ext uri="{FF2B5EF4-FFF2-40B4-BE49-F238E27FC236}">
                    <a16:creationId xmlns:a16="http://schemas.microsoft.com/office/drawing/2014/main" id="{2DE37035-E320-4D1E-91CF-8810C576B9F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9" name="テキスト ボックス 18">
                <a:extLst>
                  <a:ext uri="{FF2B5EF4-FFF2-40B4-BE49-F238E27FC236}">
                    <a16:creationId xmlns:a16="http://schemas.microsoft.com/office/drawing/2014/main" id="{C4CB0717-2E91-471B-AA6B-497A7AD9B3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0" name="テキスト ボックス 19">
                <a:extLst>
                  <a:ext uri="{FF2B5EF4-FFF2-40B4-BE49-F238E27FC236}">
                    <a16:creationId xmlns:a16="http://schemas.microsoft.com/office/drawing/2014/main" id="{C9C57F1B-CB2B-4D20-908D-F338681B3F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1" name="テキスト ボックス 20">
                <a:extLst>
                  <a:ext uri="{FF2B5EF4-FFF2-40B4-BE49-F238E27FC236}">
                    <a16:creationId xmlns:a16="http://schemas.microsoft.com/office/drawing/2014/main" id="{D7BEAF47-B608-4FE1-A272-D97D1B0A539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 name="1 つの角を切り取った四角形 29">
              <a:extLst>
                <a:ext uri="{FF2B5EF4-FFF2-40B4-BE49-F238E27FC236}">
                  <a16:creationId xmlns:a16="http://schemas.microsoft.com/office/drawing/2014/main" id="{04C73D4C-5679-41A7-816E-610803122D27}"/>
                </a:ext>
              </a:extLst>
            </p:cNvPr>
            <p:cNvSpPr/>
            <p:nvPr/>
          </p:nvSpPr>
          <p:spPr>
            <a:xfrm>
              <a:off x="0" y="542870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10D5A76F-E44E-4134-B153-01CAA45057D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2" name="タイトル 2">
            <a:extLst>
              <a:ext uri="{FF2B5EF4-FFF2-40B4-BE49-F238E27FC236}">
                <a16:creationId xmlns:a16="http://schemas.microsoft.com/office/drawing/2014/main" id="{1FB6E081-AEB9-44F3-B188-8FD9B4FB35D4}"/>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８．総括</a:t>
            </a:r>
            <a:endParaRPr lang="en-US" altLang="ja-JP" sz="2000" u="sng" dirty="0"/>
          </a:p>
          <a:p>
            <a:r>
              <a:rPr lang="ja-JP" altLang="en-US" sz="2000" dirty="0"/>
              <a:t>　　</a:t>
            </a:r>
          </a:p>
        </p:txBody>
      </p:sp>
      <p:sp>
        <p:nvSpPr>
          <p:cNvPr id="26" name="テキスト プレースホルダー 6">
            <a:extLst>
              <a:ext uri="{FF2B5EF4-FFF2-40B4-BE49-F238E27FC236}">
                <a16:creationId xmlns:a16="http://schemas.microsoft.com/office/drawing/2014/main" id="{5DDA6113-2027-460E-8818-3D2632F4E428}"/>
              </a:ext>
            </a:extLst>
          </p:cNvPr>
          <p:cNvSpPr txBox="1">
            <a:spLocks/>
          </p:cNvSpPr>
          <p:nvPr/>
        </p:nvSpPr>
        <p:spPr>
          <a:xfrm>
            <a:off x="1011283" y="1275391"/>
            <a:ext cx="7912080" cy="2249602"/>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4400" u="sng" dirty="0"/>
              <a:t>サーバレス適用により、</a:t>
            </a:r>
            <a:endParaRPr lang="en-US" altLang="ja-JP" sz="4400" u="sng" dirty="0"/>
          </a:p>
          <a:p>
            <a:pPr marL="0" indent="0" algn="ctr">
              <a:buNone/>
            </a:pPr>
            <a:r>
              <a:rPr lang="ja-JP" altLang="en-US" sz="4400" u="sng" dirty="0"/>
              <a:t>ビジネスアジリティが向上する？</a:t>
            </a:r>
            <a:endParaRPr lang="en-US" altLang="ja-JP" sz="4400" u="sng" dirty="0"/>
          </a:p>
          <a:p>
            <a:pPr marL="0" indent="0" algn="ctr">
              <a:buNone/>
            </a:pPr>
            <a:endParaRPr lang="en-US" altLang="ja-JP" sz="4400" u="sng" dirty="0">
              <a:solidFill>
                <a:srgbClr val="FF0000"/>
              </a:solidFill>
            </a:endParaRPr>
          </a:p>
          <a:p>
            <a:pPr marL="0" indent="0" algn="ctr">
              <a:buNone/>
            </a:pPr>
            <a:endParaRPr lang="en-US" altLang="ja-JP" sz="4400" u="sng" dirty="0">
              <a:solidFill>
                <a:srgbClr val="FF0000"/>
              </a:solidFill>
            </a:endParaRPr>
          </a:p>
          <a:p>
            <a:pPr marL="0" indent="0" algn="ctr">
              <a:buNone/>
            </a:pPr>
            <a:r>
              <a:rPr lang="ja-JP" altLang="en-US" sz="4400" dirty="0">
                <a:solidFill>
                  <a:srgbClr val="FF0000"/>
                </a:solidFill>
              </a:rPr>
              <a:t>サービスリリースまでの開発期間が</a:t>
            </a:r>
            <a:endParaRPr lang="en-US" altLang="ja-JP" sz="4400" dirty="0">
              <a:solidFill>
                <a:srgbClr val="FF0000"/>
              </a:solidFill>
            </a:endParaRPr>
          </a:p>
          <a:p>
            <a:pPr marL="0" indent="0" algn="ctr">
              <a:buNone/>
            </a:pPr>
            <a:r>
              <a:rPr lang="ja-JP" altLang="en-US" sz="4400" dirty="0">
                <a:solidFill>
                  <a:srgbClr val="FF0000"/>
                </a:solidFill>
              </a:rPr>
              <a:t>短縮されることで、迅速なサービス提供が可能となる</a:t>
            </a:r>
            <a:endParaRPr lang="en-US" altLang="ja-JP" sz="4400" dirty="0">
              <a:solidFill>
                <a:srgbClr val="FF0000"/>
              </a:solidFill>
            </a:endParaRPr>
          </a:p>
        </p:txBody>
      </p:sp>
      <p:grpSp>
        <p:nvGrpSpPr>
          <p:cNvPr id="30" name="グループ化 29">
            <a:extLst>
              <a:ext uri="{FF2B5EF4-FFF2-40B4-BE49-F238E27FC236}">
                <a16:creationId xmlns:a16="http://schemas.microsoft.com/office/drawing/2014/main" id="{AE6C4DCC-53D6-486C-ACAD-76261FA81566}"/>
              </a:ext>
            </a:extLst>
          </p:cNvPr>
          <p:cNvGrpSpPr/>
          <p:nvPr/>
        </p:nvGrpSpPr>
        <p:grpSpPr>
          <a:xfrm>
            <a:off x="3177268" y="1734255"/>
            <a:ext cx="3580109" cy="3327843"/>
            <a:chOff x="3678910" y="2557205"/>
            <a:chExt cx="1728061" cy="1654023"/>
          </a:xfrm>
        </p:grpSpPr>
        <p:sp>
          <p:nvSpPr>
            <p:cNvPr id="28" name="楕円 27">
              <a:extLst>
                <a:ext uri="{FF2B5EF4-FFF2-40B4-BE49-F238E27FC236}">
                  <a16:creationId xmlns:a16="http://schemas.microsoft.com/office/drawing/2014/main" id="{7A5E1769-26B6-49CB-BC3A-A3C92F720F0E}"/>
                </a:ext>
              </a:extLst>
            </p:cNvPr>
            <p:cNvSpPr/>
            <p:nvPr/>
          </p:nvSpPr>
          <p:spPr>
            <a:xfrm>
              <a:off x="3678910" y="2557205"/>
              <a:ext cx="1728061" cy="1654023"/>
            </a:xfrm>
            <a:prstGeom prst="ellipse">
              <a:avLst/>
            </a:prstGeom>
            <a:noFill/>
            <a:ln w="76200">
              <a:solidFill>
                <a:srgbClr val="0C998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グラフィックス 26" descr="チェック マーク">
              <a:extLst>
                <a:ext uri="{FF2B5EF4-FFF2-40B4-BE49-F238E27FC236}">
                  <a16:creationId xmlns:a16="http://schemas.microsoft.com/office/drawing/2014/main" id="{A6BE6C4C-A9EE-4463-9315-02C4B6D03EBA}"/>
                </a:ext>
              </a:extLst>
            </p:cNvPr>
            <p:cNvSpPr/>
            <p:nvPr/>
          </p:nvSpPr>
          <p:spPr>
            <a:xfrm>
              <a:off x="4131944" y="3122295"/>
              <a:ext cx="880109" cy="618172"/>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109D8C">
                <a:alpha val="50196"/>
              </a:srgbClr>
            </a:solidFill>
            <a:ln w="9525" cap="flat">
              <a:noFill/>
              <a:prstDash val="solid"/>
              <a:miter/>
            </a:ln>
          </p:spPr>
          <p:txBody>
            <a:bodyPr rtlCol="0" anchor="ctr"/>
            <a:lstStyle/>
            <a:p>
              <a:endParaRPr lang="ja-JP" alt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
          <p:cNvSpPr txBox="1">
            <a:spLocks noGrp="1"/>
          </p:cNvSpPr>
          <p:nvPr>
            <p:ph type="ctrTitle"/>
          </p:nvPr>
        </p:nvSpPr>
        <p:spPr>
          <a:xfrm>
            <a:off x="1003325" y="235450"/>
            <a:ext cx="7848000" cy="738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（参考）JGS活動について</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新型コロナ感染症の影響で集合形式 ⇒ WEB会議形式 にシフト</a:t>
            </a:r>
            <a:endParaRPr sz="2000" dirty="0">
              <a:latin typeface="Meiryo UI" panose="020B0604030504040204" pitchFamily="50" charset="-128"/>
              <a:ea typeface="Meiryo UI" panose="020B0604030504040204" pitchFamily="50" charset="-128"/>
            </a:endParaRPr>
          </a:p>
        </p:txBody>
      </p:sp>
      <p:pic>
        <p:nvPicPr>
          <p:cNvPr id="458" name="Google Shape;458;p4"/>
          <p:cNvPicPr preferRelativeResize="0"/>
          <p:nvPr/>
        </p:nvPicPr>
        <p:blipFill rotWithShape="1">
          <a:blip r:embed="rId3">
            <a:alphaModFix/>
          </a:blip>
          <a:srcRect/>
          <a:stretch/>
        </p:blipFill>
        <p:spPr>
          <a:xfrm>
            <a:off x="4567439" y="2029990"/>
            <a:ext cx="3559969" cy="976313"/>
          </a:xfrm>
          <a:prstGeom prst="rect">
            <a:avLst/>
          </a:prstGeom>
          <a:noFill/>
          <a:ln>
            <a:noFill/>
          </a:ln>
        </p:spPr>
      </p:pic>
      <p:pic>
        <p:nvPicPr>
          <p:cNvPr id="459" name="Google Shape;459;p4"/>
          <p:cNvPicPr preferRelativeResize="0"/>
          <p:nvPr/>
        </p:nvPicPr>
        <p:blipFill rotWithShape="1">
          <a:blip r:embed="rId4">
            <a:alphaModFix/>
          </a:blip>
          <a:srcRect/>
          <a:stretch/>
        </p:blipFill>
        <p:spPr>
          <a:xfrm>
            <a:off x="4435542" y="3375687"/>
            <a:ext cx="4006215" cy="1325880"/>
          </a:xfrm>
          <a:prstGeom prst="rect">
            <a:avLst/>
          </a:prstGeom>
          <a:noFill/>
          <a:ln>
            <a:noFill/>
          </a:ln>
        </p:spPr>
      </p:pic>
      <p:pic>
        <p:nvPicPr>
          <p:cNvPr id="460" name="Google Shape;460;p4"/>
          <p:cNvPicPr preferRelativeResize="0"/>
          <p:nvPr/>
        </p:nvPicPr>
        <p:blipFill rotWithShape="1">
          <a:blip r:embed="rId5">
            <a:alphaModFix/>
          </a:blip>
          <a:srcRect/>
          <a:stretch/>
        </p:blipFill>
        <p:spPr>
          <a:xfrm>
            <a:off x="4468049" y="5110708"/>
            <a:ext cx="1215390" cy="1231106"/>
          </a:xfrm>
          <a:prstGeom prst="rect">
            <a:avLst/>
          </a:prstGeom>
          <a:noFill/>
          <a:ln>
            <a:noFill/>
          </a:ln>
        </p:spPr>
      </p:pic>
      <p:sp>
        <p:nvSpPr>
          <p:cNvPr id="461" name="Google Shape;461;p4"/>
          <p:cNvSpPr txBox="1"/>
          <p:nvPr/>
        </p:nvSpPr>
        <p:spPr>
          <a:xfrm>
            <a:off x="888075" y="2224800"/>
            <a:ext cx="3808800" cy="5693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コミュニケーション</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2" name="Google Shape;462;p4"/>
          <p:cNvSpPr txBox="1"/>
          <p:nvPr/>
        </p:nvSpPr>
        <p:spPr>
          <a:xfrm>
            <a:off x="5683440" y="5206114"/>
            <a:ext cx="3410864" cy="10338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5400" b="1">
                <a:solidFill>
                  <a:schemeClr val="dk1"/>
                </a:solidFill>
                <a:latin typeface="Libre Franklin Medium"/>
                <a:ea typeface="Libre Franklin Medium"/>
                <a:cs typeface="Libre Franklin Medium"/>
                <a:sym typeface="Libre Franklin Medium"/>
              </a:rPr>
              <a:t>Jitsi Meet</a:t>
            </a:r>
            <a:endParaRPr sz="5400" b="1">
              <a:solidFill>
                <a:schemeClr val="dk1"/>
              </a:solidFill>
              <a:latin typeface="Libre Franklin Medium"/>
              <a:ea typeface="Libre Franklin Medium"/>
              <a:cs typeface="Libre Franklin Medium"/>
              <a:sym typeface="Libre Franklin Medium"/>
            </a:endParaRPr>
          </a:p>
        </p:txBody>
      </p:sp>
      <p:sp>
        <p:nvSpPr>
          <p:cNvPr id="463" name="Google Shape;463;p4"/>
          <p:cNvSpPr txBox="1"/>
          <p:nvPr/>
        </p:nvSpPr>
        <p:spPr>
          <a:xfrm>
            <a:off x="888075" y="3475575"/>
            <a:ext cx="3706500"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論文作成</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プラットフォーム</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4" name="Google Shape;464;p4"/>
          <p:cNvSpPr txBox="1"/>
          <p:nvPr/>
        </p:nvSpPr>
        <p:spPr>
          <a:xfrm>
            <a:off x="1072033" y="5154162"/>
            <a:ext cx="3522534"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ビデオ会議</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（時間制限なし）</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5" name="Google Shape;465;p4"/>
          <p:cNvSpPr txBox="1"/>
          <p:nvPr/>
        </p:nvSpPr>
        <p:spPr>
          <a:xfrm>
            <a:off x="1220652" y="1146504"/>
            <a:ext cx="738344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800" u="sng">
                <a:solidFill>
                  <a:schemeClr val="dk1"/>
                </a:solidFill>
                <a:latin typeface="Meiryo UI" panose="020B0604030504040204" pitchFamily="50" charset="-128"/>
                <a:ea typeface="Meiryo UI" panose="020B0604030504040204" pitchFamily="50" charset="-128"/>
                <a:cs typeface="Arial"/>
                <a:sym typeface="Arial"/>
              </a:rPr>
              <a:t>2020年3月～8月はWEB会議形式で活動継続</a:t>
            </a:r>
            <a:endParaRPr sz="2800" u="sng">
              <a:solidFill>
                <a:schemeClr val="dk1"/>
              </a:solidFill>
              <a:latin typeface="Meiryo UI" panose="020B0604030504040204" pitchFamily="50" charset="-128"/>
              <a:ea typeface="Meiryo UI" panose="020B0604030504040204" pitchFamily="50" charset="-128"/>
              <a:cs typeface="Arial"/>
              <a:sym typeface="Arial"/>
            </a:endParaRPr>
          </a:p>
        </p:txBody>
      </p:sp>
      <p:grpSp>
        <p:nvGrpSpPr>
          <p:cNvPr id="29" name="グループ化 28">
            <a:extLst>
              <a:ext uri="{FF2B5EF4-FFF2-40B4-BE49-F238E27FC236}">
                <a16:creationId xmlns:a16="http://schemas.microsoft.com/office/drawing/2014/main" id="{1BC65F72-3EA0-4BFC-A5BD-52CDAFA16B6E}"/>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348A0424-501A-4C02-B08A-FE92D3A3D240}"/>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C860D516-EE6E-47E7-900C-ED33B94FE76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71D44745-4A02-4F4C-9753-457534704A7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52470C58-829D-4FDF-9053-C6C2EE5E097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5D666E09-4BF1-48E7-9143-8F00EC1E3668}"/>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04864950-8BA0-44F9-AC25-524A6E9C926D}"/>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0511FC40-FC10-4B1E-B191-C24829499EEC}"/>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2316994D-C51E-4BCB-B2C1-D7AF92F91F8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72C76798-7453-4F23-BD85-97CF82A9EEF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84E6D44A-99C0-434F-A06C-7B88D7CF2A0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DFA18272-8D50-4690-907B-46F5B2AF2F3E}"/>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A7D4C0FF-208E-4BDB-8796-9152CD3D3ED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A775FD0D-9C0B-4F18-8674-332272BFD051}"/>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069332A4-D574-4319-8EA4-E48790F0E18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84BF9DC8-E2C1-4FEB-B761-6F026628742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ABE2C14A-B7E9-4E9A-B56C-E292BF7A85FE}"/>
                </a:ext>
              </a:extLst>
            </p:cNvPr>
            <p:cNvSpPr/>
            <p:nvPr/>
          </p:nvSpPr>
          <p:spPr>
            <a:xfrm>
              <a:off x="0" y="542870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0B7103A8-3762-4C19-9360-C29FD951B44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51" name="図 50">
            <a:extLst>
              <a:ext uri="{FF2B5EF4-FFF2-40B4-BE49-F238E27FC236}">
                <a16:creationId xmlns:a16="http://schemas.microsoft.com/office/drawing/2014/main" id="{32A7C920-2BCD-46D8-A6BD-FB823D49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5" y="377092"/>
            <a:ext cx="7869823" cy="1438060"/>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a:extLst>
              <a:ext uri="{FF2B5EF4-FFF2-40B4-BE49-F238E27FC236}">
                <a16:creationId xmlns:a16="http://schemas.microsoft.com/office/drawing/2014/main" id="{CC76547A-7702-4401-A27A-D10AE70A2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15" y="2017680"/>
            <a:ext cx="7869823" cy="7190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A1AC57A9-345C-41F1-B8FC-26B0D7E02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246" y="2914508"/>
            <a:ext cx="1871480" cy="2423859"/>
          </a:xfrm>
          <a:prstGeom prst="rect">
            <a:avLst/>
          </a:prstGeom>
        </p:spPr>
      </p:pic>
      <p:pic>
        <p:nvPicPr>
          <p:cNvPr id="14" name="図 13">
            <a:extLst>
              <a:ext uri="{FF2B5EF4-FFF2-40B4-BE49-F238E27FC236}">
                <a16:creationId xmlns:a16="http://schemas.microsoft.com/office/drawing/2014/main" id="{D58BE5B0-3760-4C82-8DA0-886231D67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27" y="2913839"/>
            <a:ext cx="2223665" cy="2346854"/>
          </a:xfrm>
          <a:prstGeom prst="rect">
            <a:avLst/>
          </a:prstGeom>
        </p:spPr>
      </p:pic>
      <p:pic>
        <p:nvPicPr>
          <p:cNvPr id="15" name="図 14">
            <a:extLst>
              <a:ext uri="{FF2B5EF4-FFF2-40B4-BE49-F238E27FC236}">
                <a16:creationId xmlns:a16="http://schemas.microsoft.com/office/drawing/2014/main" id="{906F72CD-2F9A-40B2-B48F-8124E4F6B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6155" y="3213425"/>
            <a:ext cx="2346853" cy="1763180"/>
          </a:xfrm>
          <a:prstGeom prst="rect">
            <a:avLst/>
          </a:prstGeom>
        </p:spPr>
      </p:pic>
      <p:pic>
        <p:nvPicPr>
          <p:cNvPr id="16" name="図 15">
            <a:extLst>
              <a:ext uri="{FF2B5EF4-FFF2-40B4-BE49-F238E27FC236}">
                <a16:creationId xmlns:a16="http://schemas.microsoft.com/office/drawing/2014/main" id="{EA3E30AB-DE37-4932-BCD9-A3325758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503" y="5338367"/>
            <a:ext cx="1779555" cy="1442067"/>
          </a:xfrm>
          <a:prstGeom prst="rect">
            <a:avLst/>
          </a:prstGeom>
        </p:spPr>
      </p:pic>
      <p:pic>
        <p:nvPicPr>
          <p:cNvPr id="17" name="図 16">
            <a:extLst>
              <a:ext uri="{FF2B5EF4-FFF2-40B4-BE49-F238E27FC236}">
                <a16:creationId xmlns:a16="http://schemas.microsoft.com/office/drawing/2014/main" id="{5FFAA18E-FF8D-47A7-82B1-3A646F55CF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33798" y="3235484"/>
            <a:ext cx="2567811" cy="1925859"/>
          </a:xfrm>
          <a:prstGeom prst="rect">
            <a:avLst/>
          </a:prstGeom>
        </p:spPr>
      </p:pic>
      <p:sp>
        <p:nvSpPr>
          <p:cNvPr id="18" name="テキスト ボックス 17">
            <a:extLst>
              <a:ext uri="{FF2B5EF4-FFF2-40B4-BE49-F238E27FC236}">
                <a16:creationId xmlns:a16="http://schemas.microsoft.com/office/drawing/2014/main" id="{63D38761-58C3-459A-AF73-A00ACDDA6E0F}"/>
              </a:ext>
            </a:extLst>
          </p:cNvPr>
          <p:cNvSpPr txBox="1"/>
          <p:nvPr/>
        </p:nvSpPr>
        <p:spPr>
          <a:xfrm>
            <a:off x="896529" y="5752275"/>
            <a:ext cx="682937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ご清聴ありがとうございました</a:t>
            </a:r>
          </a:p>
        </p:txBody>
      </p:sp>
    </p:spTree>
    <p:extLst>
      <p:ext uri="{BB962C8B-B14F-4D97-AF65-F5344CB8AC3E}">
        <p14:creationId xmlns:p14="http://schemas.microsoft.com/office/powerpoint/2010/main" val="73426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0"/>
            <a:ext cx="8331201" cy="6858001"/>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a:t>
            </a:r>
            <a:r>
              <a:rPr lang="en-US" altLang="ja-JP" sz="2000" dirty="0"/>
              <a:t>DX</a:t>
            </a:r>
            <a:r>
              <a:rPr lang="ja-JP" altLang="en-US" sz="2000" dirty="0"/>
              <a:t>推進の必要性</a:t>
            </a:r>
            <a:br>
              <a:rPr lang="en-US" altLang="ja-JP" sz="2000" u="sng" dirty="0"/>
            </a:br>
            <a:r>
              <a:rPr lang="ja-JP" altLang="en-US" sz="2000" dirty="0"/>
              <a:t>　</a:t>
            </a:r>
          </a:p>
        </p:txBody>
      </p:sp>
      <p:sp>
        <p:nvSpPr>
          <p:cNvPr id="5" name="正方形/長方形 4"/>
          <p:cNvSpPr/>
          <p:nvPr/>
        </p:nvSpPr>
        <p:spPr>
          <a:xfrm>
            <a:off x="3363671" y="2628668"/>
            <a:ext cx="2812342" cy="1892826"/>
          </a:xfrm>
          <a:prstGeom prst="rect">
            <a:avLst/>
          </a:prstGeom>
          <a:noFill/>
        </p:spPr>
        <p:txBody>
          <a:bodyPr wrap="square" lIns="91440" tIns="45720" rIns="91440" bIns="45720">
            <a:spAutoFit/>
          </a:bodyPr>
          <a:lstStyle/>
          <a:p>
            <a:pPr algn="ctr"/>
            <a:r>
              <a:rPr lang="en-US" altLang="ja-JP"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rPr>
              <a:t>DX</a:t>
            </a:r>
            <a:endParaRPr lang="ja-JP" altLang="en-US"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endParaRPr>
          </a:p>
        </p:txBody>
      </p:sp>
      <p:sp>
        <p:nvSpPr>
          <p:cNvPr id="8" name="正方形/長方形 7"/>
          <p:cNvSpPr/>
          <p:nvPr/>
        </p:nvSpPr>
        <p:spPr>
          <a:xfrm>
            <a:off x="1364232" y="4721661"/>
            <a:ext cx="7391767" cy="193899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デジタル　</a:t>
            </a:r>
            <a:endParaRPr lang="en-US" altLang="ja-JP" sz="6000" b="1" cap="none" spc="0" dirty="0">
              <a:ln/>
              <a:solidFill>
                <a:schemeClr val="accent3"/>
              </a:solidFill>
              <a:effectLst/>
              <a:latin typeface="Meiryo UI" panose="020B0604030504040204" pitchFamily="50" charset="-128"/>
              <a:ea typeface="Meiryo UI" panose="020B0604030504040204" pitchFamily="50" charset="-128"/>
            </a:endParaRPr>
          </a:p>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トランスフォーメーション</a:t>
            </a:r>
          </a:p>
        </p:txBody>
      </p:sp>
      <p:grpSp>
        <p:nvGrpSpPr>
          <p:cNvPr id="6" name="グループ化 5">
            <a:extLst>
              <a:ext uri="{FF2B5EF4-FFF2-40B4-BE49-F238E27FC236}">
                <a16:creationId xmlns:a16="http://schemas.microsoft.com/office/drawing/2014/main" id="{96FC37E7-59FE-463D-8E1A-7F50778DF3AA}"/>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F5292C32-2325-445D-91B0-0AD0EFEBBE4D}"/>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6A55CF4A-9DAA-4C49-9B0B-3DEF2AB11361}"/>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B73E7C73-B657-43E5-80C9-882242D84B1E}"/>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775071CB-F48A-4ADE-9283-19E87BD714A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A41F78D4-C4E7-4402-86A3-C95785A66EE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B03E6F06-43E7-4EB0-BE98-5F3DD8BB519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C32DB619-EA34-4069-AA5E-0095C217247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807F5C85-3B60-4489-8C55-32A0E255F56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0DAD555-1F3D-42A5-AD88-FFE857C60BB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5EB5F631-E30D-44DD-8A43-15116355E3E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9A410D12-5D2E-48C7-8420-222AD00CE9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975D7D0A-8B67-4B81-B2C9-00EB639B529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8A10912-BF6F-4CC4-8438-02749F55828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DE411793-727E-416D-A7FA-CFB043FD997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0D4F4C49-C772-4CAE-812B-B2D87508BF2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D1E5C30A-E7BE-4A86-AA14-453CB5F71727}"/>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7C3B6B39-E002-416F-9BC0-5C4942DACC6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73953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54529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4" name="Graphic 13">
            <a:extLst>
              <a:ext uri="{FF2B5EF4-FFF2-40B4-BE49-F238E27FC236}">
                <a16:creationId xmlns:a16="http://schemas.microsoft.com/office/drawing/2014/main" id="{63D9A579-6199-4784-8D51-BB9475943271}"/>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618891" y="1345118"/>
            <a:ext cx="4432840" cy="44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67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出典</a:t>
            </a:r>
            <a:r>
              <a:rPr lang="en-US" altLang="ja-JP" sz="2000" dirty="0"/>
              <a:t>:2019</a:t>
            </a:r>
            <a:r>
              <a:rPr lang="ja-JP" altLang="en-US" sz="2000" dirty="0"/>
              <a:t>年度プロジェクトチーム</a:t>
            </a:r>
            <a:r>
              <a:rPr lang="en-US" altLang="ja-JP" sz="2000" dirty="0"/>
              <a:t>IA001</a:t>
            </a:r>
            <a:r>
              <a:rPr lang="ja-JP" altLang="en-US" sz="2000" dirty="0"/>
              <a:t>論文より</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35" name="図 34">
            <a:extLst>
              <a:ext uri="{FF2B5EF4-FFF2-40B4-BE49-F238E27FC236}">
                <a16:creationId xmlns:a16="http://schemas.microsoft.com/office/drawing/2014/main" id="{9A8E5EC1-31A5-4138-9F89-B9B6BFA80D43}"/>
              </a:ext>
            </a:extLst>
          </p:cNvPr>
          <p:cNvPicPr>
            <a:picLocks noChangeAspect="1"/>
          </p:cNvPicPr>
          <p:nvPr/>
        </p:nvPicPr>
        <p:blipFill rotWithShape="1">
          <a:blip r:embed="rId3"/>
          <a:srcRect l="27564" t="44261" r="50847" b="40103"/>
          <a:stretch/>
        </p:blipFill>
        <p:spPr>
          <a:xfrm>
            <a:off x="1231815" y="2901409"/>
            <a:ext cx="7327351" cy="3537930"/>
          </a:xfrm>
          <a:prstGeom prst="rect">
            <a:avLst/>
          </a:prstGeom>
        </p:spPr>
      </p:pic>
      <p:sp>
        <p:nvSpPr>
          <p:cNvPr id="25" name="Google Shape;577;p13">
            <a:extLst>
              <a:ext uri="{FF2B5EF4-FFF2-40B4-BE49-F238E27FC236}">
                <a16:creationId xmlns:a16="http://schemas.microsoft.com/office/drawing/2014/main" id="{D31CD4B7-ED77-4EC7-A56F-BF356351BC45}"/>
              </a:ext>
            </a:extLst>
          </p:cNvPr>
          <p:cNvSpPr txBox="1">
            <a:spLocks/>
          </p:cNvSpPr>
          <p:nvPr/>
        </p:nvSpPr>
        <p:spPr>
          <a:xfrm>
            <a:off x="939451" y="1084676"/>
            <a:ext cx="7912080" cy="2249602"/>
          </a:xfrm>
          <a:prstGeom prst="rect">
            <a:avLst/>
          </a:prstGeom>
          <a:noFill/>
          <a:ln>
            <a:noFill/>
          </a:ln>
        </p:spPr>
        <p:txBody>
          <a:bodyPr spcFirstLastPara="1" wrap="square" lIns="0" tIns="45700" rIns="0"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00000"/>
              </a:lnSpc>
              <a:spcBef>
                <a:spcPts val="0"/>
              </a:spcBef>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サーバレスとは、</a:t>
            </a:r>
          </a:p>
          <a:p>
            <a:pPr marL="0" indent="0" algn="ctr">
              <a:lnSpc>
                <a:spcPct val="100000"/>
              </a:lnSpc>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「サーバ管理を必要としないアプリケーションの構築と実行の概念」</a:t>
            </a: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037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サーバレスの責任範囲</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6" name="正方形/長方形 25">
            <a:extLst>
              <a:ext uri="{FF2B5EF4-FFF2-40B4-BE49-F238E27FC236}">
                <a16:creationId xmlns:a16="http://schemas.microsoft.com/office/drawing/2014/main" id="{B73203AD-7272-4D89-8A40-B5C7E53251C9}"/>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D70F70F0-8C16-4B33-A61F-2733BB857508}"/>
              </a:ext>
            </a:extLst>
          </p:cNvPr>
          <p:cNvSpPr/>
          <p:nvPr/>
        </p:nvSpPr>
        <p:spPr>
          <a:xfrm>
            <a:off x="1662344" y="1088173"/>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28" name="グループ化 27">
            <a:extLst>
              <a:ext uri="{FF2B5EF4-FFF2-40B4-BE49-F238E27FC236}">
                <a16:creationId xmlns:a16="http://schemas.microsoft.com/office/drawing/2014/main" id="{646BDC7F-B68C-40F5-AAE7-99707B81D716}"/>
              </a:ext>
            </a:extLst>
          </p:cNvPr>
          <p:cNvGrpSpPr/>
          <p:nvPr/>
        </p:nvGrpSpPr>
        <p:grpSpPr>
          <a:xfrm>
            <a:off x="1374242" y="1642539"/>
            <a:ext cx="2901696" cy="3582825"/>
            <a:chOff x="1475232" y="3155517"/>
            <a:chExt cx="2901696" cy="3582825"/>
          </a:xfrm>
        </p:grpSpPr>
        <p:sp>
          <p:nvSpPr>
            <p:cNvPr id="29" name="フローチャート: 代替処理 28">
              <a:extLst>
                <a:ext uri="{FF2B5EF4-FFF2-40B4-BE49-F238E27FC236}">
                  <a16:creationId xmlns:a16="http://schemas.microsoft.com/office/drawing/2014/main" id="{70859764-CDAB-4075-A4EC-7B963584E21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23FDC4DD-F36E-4469-9BB2-227B8643C0DB}"/>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6C2D21C1-996A-4D4D-B943-4E371CBD07D7}"/>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46D7ADC5-85A0-4775-BBEB-6F9E9A911EA4}"/>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DF591B20-200C-4C32-AF81-94325821FCB5}"/>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C26B7C7F-A1E6-4229-81FD-C6BEED9E3D7C}"/>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6" name="フローチャート: 代替処理 35">
              <a:extLst>
                <a:ext uri="{FF2B5EF4-FFF2-40B4-BE49-F238E27FC236}">
                  <a16:creationId xmlns:a16="http://schemas.microsoft.com/office/drawing/2014/main" id="{E5862728-ABE7-4E97-B208-A9F5A968C0F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7" name="フローチャート: 代替処理 36">
              <a:extLst>
                <a:ext uri="{FF2B5EF4-FFF2-40B4-BE49-F238E27FC236}">
                  <a16:creationId xmlns:a16="http://schemas.microsoft.com/office/drawing/2014/main" id="{93B4C28F-D265-4961-AFCA-C1173FC44930}"/>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8" name="フローチャート: 代替処理 37">
              <a:extLst>
                <a:ext uri="{FF2B5EF4-FFF2-40B4-BE49-F238E27FC236}">
                  <a16:creationId xmlns:a16="http://schemas.microsoft.com/office/drawing/2014/main" id="{58F0CAE5-101D-4851-8EC8-7EF1C6070531}"/>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39" name="直線コネクタ 38">
            <a:extLst>
              <a:ext uri="{FF2B5EF4-FFF2-40B4-BE49-F238E27FC236}">
                <a16:creationId xmlns:a16="http://schemas.microsoft.com/office/drawing/2014/main" id="{0D4E6250-7A24-4E89-B481-C05AD966FD03}"/>
              </a:ext>
            </a:extLst>
          </p:cNvPr>
          <p:cNvCxnSpPr/>
          <p:nvPr/>
        </p:nvCxnSpPr>
        <p:spPr>
          <a:xfrm>
            <a:off x="1191362" y="1567009"/>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40" name="グループ化 39">
            <a:extLst>
              <a:ext uri="{FF2B5EF4-FFF2-40B4-BE49-F238E27FC236}">
                <a16:creationId xmlns:a16="http://schemas.microsoft.com/office/drawing/2014/main" id="{A113EFBD-14C7-4787-9371-1646A3B00E39}"/>
              </a:ext>
            </a:extLst>
          </p:cNvPr>
          <p:cNvGrpSpPr/>
          <p:nvPr/>
        </p:nvGrpSpPr>
        <p:grpSpPr>
          <a:xfrm>
            <a:off x="5328835" y="1664011"/>
            <a:ext cx="2901696" cy="3582825"/>
            <a:chOff x="1475232" y="3155517"/>
            <a:chExt cx="2901696" cy="3582825"/>
          </a:xfrm>
        </p:grpSpPr>
        <p:sp>
          <p:nvSpPr>
            <p:cNvPr id="41" name="フローチャート: 代替処理 40">
              <a:extLst>
                <a:ext uri="{FF2B5EF4-FFF2-40B4-BE49-F238E27FC236}">
                  <a16:creationId xmlns:a16="http://schemas.microsoft.com/office/drawing/2014/main" id="{7E728FD5-D621-448D-B7AC-275C95D515FA}"/>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42" name="フローチャート: 代替処理 41">
              <a:extLst>
                <a:ext uri="{FF2B5EF4-FFF2-40B4-BE49-F238E27FC236}">
                  <a16:creationId xmlns:a16="http://schemas.microsoft.com/office/drawing/2014/main" id="{9456C7F6-01A5-4211-9AD3-CFDBE32C3E70}"/>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43" name="フローチャート: 代替処理 42">
              <a:extLst>
                <a:ext uri="{FF2B5EF4-FFF2-40B4-BE49-F238E27FC236}">
                  <a16:creationId xmlns:a16="http://schemas.microsoft.com/office/drawing/2014/main" id="{EA22A09D-B068-49FF-870A-C4E640E17FE8}"/>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44" name="フローチャート: 代替処理 43">
              <a:extLst>
                <a:ext uri="{FF2B5EF4-FFF2-40B4-BE49-F238E27FC236}">
                  <a16:creationId xmlns:a16="http://schemas.microsoft.com/office/drawing/2014/main" id="{81A3B11E-DE42-4DE8-936A-6E69A3FA20F9}"/>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45" name="フローチャート: 代替処理 44">
              <a:extLst>
                <a:ext uri="{FF2B5EF4-FFF2-40B4-BE49-F238E27FC236}">
                  <a16:creationId xmlns:a16="http://schemas.microsoft.com/office/drawing/2014/main" id="{2B8E0905-BE91-4272-A5CD-6105124D7442}"/>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46" name="フローチャート: 代替処理 45">
              <a:extLst>
                <a:ext uri="{FF2B5EF4-FFF2-40B4-BE49-F238E27FC236}">
                  <a16:creationId xmlns:a16="http://schemas.microsoft.com/office/drawing/2014/main" id="{916563F9-0F7C-41F8-82CF-4112EB1FE4A3}"/>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47" name="フローチャート: 代替処理 46">
              <a:extLst>
                <a:ext uri="{FF2B5EF4-FFF2-40B4-BE49-F238E27FC236}">
                  <a16:creationId xmlns:a16="http://schemas.microsoft.com/office/drawing/2014/main" id="{DCFC46C8-BB37-4E33-B5E4-B3B24BE679F7}"/>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48" name="フローチャート: 代替処理 47">
              <a:extLst>
                <a:ext uri="{FF2B5EF4-FFF2-40B4-BE49-F238E27FC236}">
                  <a16:creationId xmlns:a16="http://schemas.microsoft.com/office/drawing/2014/main" id="{EE42B204-ECBE-4B1F-87F0-451DEAF6783A}"/>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49" name="フローチャート: 代替処理 48">
              <a:extLst>
                <a:ext uri="{FF2B5EF4-FFF2-40B4-BE49-F238E27FC236}">
                  <a16:creationId xmlns:a16="http://schemas.microsoft.com/office/drawing/2014/main" id="{F123C272-CD3F-48E6-9EC4-022BB6EE07EF}"/>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50" name="正方形/長方形 49">
            <a:extLst>
              <a:ext uri="{FF2B5EF4-FFF2-40B4-BE49-F238E27FC236}">
                <a16:creationId xmlns:a16="http://schemas.microsoft.com/office/drawing/2014/main" id="{E9F4FD52-0357-4852-8731-E39915D1EA83}"/>
              </a:ext>
            </a:extLst>
          </p:cNvPr>
          <p:cNvSpPr/>
          <p:nvPr/>
        </p:nvSpPr>
        <p:spPr>
          <a:xfrm>
            <a:off x="5616937" y="1098909"/>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51" name="正方形/長方形 50">
            <a:extLst>
              <a:ext uri="{FF2B5EF4-FFF2-40B4-BE49-F238E27FC236}">
                <a16:creationId xmlns:a16="http://schemas.microsoft.com/office/drawing/2014/main" id="{2FF7F369-990D-4397-99B4-7AB30B40B5E5}"/>
              </a:ext>
            </a:extLst>
          </p:cNvPr>
          <p:cNvSpPr/>
          <p:nvPr/>
        </p:nvSpPr>
        <p:spPr>
          <a:xfrm>
            <a:off x="5141570" y="2453409"/>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spTree>
    <p:extLst>
      <p:ext uri="{BB962C8B-B14F-4D97-AF65-F5344CB8AC3E}">
        <p14:creationId xmlns:p14="http://schemas.microsoft.com/office/powerpoint/2010/main" val="100006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1005044"/>
            <a:ext cx="7912080" cy="2249602"/>
          </a:xfrm>
        </p:spPr>
        <p:txBody>
          <a:bodyPr rtlCol="0">
            <a:noAutofit/>
          </a:bodyPr>
          <a:lstStyle/>
          <a:p>
            <a:pPr algn="ctr"/>
            <a:r>
              <a:rPr lang="ja-JP" altLang="en-US" sz="4400" u="sng" dirty="0">
                <a:solidFill>
                  <a:srgbClr val="FF0000"/>
                </a:solidFill>
              </a:rPr>
              <a:t>サーバレス適用により、</a:t>
            </a:r>
            <a:endParaRPr lang="en-US" altLang="ja-JP" sz="4400" u="sng" dirty="0">
              <a:solidFill>
                <a:srgbClr val="FF0000"/>
              </a:solidFill>
            </a:endParaRPr>
          </a:p>
          <a:p>
            <a:pPr algn="ctr"/>
            <a:r>
              <a:rPr lang="ja-JP" altLang="en-US" sz="4400" u="sng" dirty="0">
                <a:solidFill>
                  <a:srgbClr val="FF0000"/>
                </a:solidFill>
              </a:rPr>
              <a:t>ビジネスアジリティが向上する？</a:t>
            </a:r>
            <a:endParaRPr lang="en-US" altLang="ja-JP" sz="4400" dirty="0">
              <a:solidFill>
                <a:srgbClr val="FF0000"/>
              </a:solidFill>
            </a:endParaRPr>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399368"/>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grpSp>
        <p:nvGrpSpPr>
          <p:cNvPr id="27" name="グループ化 26">
            <a:extLst>
              <a:ext uri="{FF2B5EF4-FFF2-40B4-BE49-F238E27FC236}">
                <a16:creationId xmlns:a16="http://schemas.microsoft.com/office/drawing/2014/main" id="{8E847F96-847C-4451-AEC3-03C28C525AC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2235CC6C-A995-43B6-9822-0693BBF9EAEF}"/>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B5CEB72-60D6-43F1-8A20-9F07C9FF11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E0999011-181D-458A-8934-E44C84B2870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F26285A3-399A-4EAA-A4DD-3A2BBCC8961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DC081CAC-0F7B-4A5F-8963-8BFCFF8E7502}"/>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CE96431-9131-48B2-B992-80E8713BB1B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00384026-7C88-4B1F-B002-4818DBE33B3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5BE11CF-6015-4816-8E6B-8A0F335889E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42FC09F-A397-43A6-96EA-FB17C3D9C51D}"/>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35DFEDE0-B915-4C19-ADAF-B5E254A701B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E8A218B9-7357-49C9-979D-274F0C1229DF}"/>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D05D2C88-5164-4F19-BB8F-B885CF7AC6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3ECED08D-1C69-46FF-89DA-BCCF45076481}"/>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8C6C876F-7E65-48C3-81D0-3AB86965E6B6}"/>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7BD1C594-EC1F-4CBB-82F4-6B31CFB48F09}"/>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25DD32F6-9AC1-4DDF-BF0A-ABB15A533868}"/>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D9EFAF33-1175-4D41-BE4E-A34D5B5ACA1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4056333653"/>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4053</TotalTime>
  <Words>3084</Words>
  <Application>Microsoft Office PowerPoint</Application>
  <PresentationFormat>画面に合わせる (4:3)</PresentationFormat>
  <Paragraphs>832</Paragraphs>
  <Slides>34</Slides>
  <Notes>34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34</vt:i4>
      </vt:variant>
    </vt:vector>
  </HeadingPairs>
  <TitlesOfParts>
    <vt:vector size="45" baseType="lpstr">
      <vt:lpstr>Meiryo UI</vt:lpstr>
      <vt:lpstr>NotoSansJP</vt:lpstr>
      <vt:lpstr>Meiryo</vt:lpstr>
      <vt:lpstr>Meiryo</vt:lpstr>
      <vt:lpstr>Arial</vt:lpstr>
      <vt:lpstr>Calibri</vt:lpstr>
      <vt:lpstr>Libre Franklin Medium</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１．紹介 　　前年度からの継続 　　 　</vt:lpstr>
      <vt:lpstr>２．問題提起 　　DX推進の必要性 　</vt:lpstr>
      <vt:lpstr>２．問題提起 　　レガシーシステム 　</vt:lpstr>
      <vt:lpstr>２．問題提起 　　レガシーシステム 　</vt:lpstr>
      <vt:lpstr>PowerPoint プレゼンテーション</vt:lpstr>
      <vt:lpstr>PowerPoint プレゼンテーション</vt:lpstr>
      <vt:lpstr>４．検証 　　仮説 　</vt:lpstr>
      <vt:lpstr>PowerPoint プレゼンテーション</vt:lpstr>
      <vt:lpstr>PowerPoint プレゼンテーション</vt:lpstr>
      <vt:lpstr>４．検証 　　モデルシステムのシステム構成 　</vt:lpstr>
      <vt:lpstr>４．検証 　　グッズ購買システム：商品カタログ参照機能　</vt:lpstr>
      <vt:lpstr>４．検証 　　モデルシステム：ポイント参照機能　</vt:lpstr>
      <vt:lpstr>４．検証 　　モデルシステム：商品購入機能　</vt:lpstr>
      <vt:lpstr>４．検証 　　「Ａ_構築作業時間」の計測の手順 　</vt:lpstr>
      <vt:lpstr>４．検証 　　Step② 設計　要求仕様書（抜粋）</vt:lpstr>
      <vt:lpstr>４．検証 　　Step② 設計　パラメータシート（抜粋）</vt:lpstr>
      <vt:lpstr>４．検証 　　計測結果(「A_構築作業時間」)  　</vt:lpstr>
      <vt:lpstr>４．検証 　　「B_ドキュメント作成量」の計測の手順 　</vt:lpstr>
      <vt:lpstr>４．検証 　　計測結果(「B_ドキュメント作成量」) 　</vt:lpstr>
      <vt:lpstr>４．検証 　　計測結果(「B_ドキュメント作成量」) 　</vt:lpstr>
      <vt:lpstr>PowerPoint プレゼンテーション</vt:lpstr>
      <vt:lpstr>PowerPoint プレゼンテーション</vt:lpstr>
      <vt:lpstr>５．考察 　　結論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（参考）JGS活動について 　　新型コロナ感染症の影響で集合形式 ⇒ WEB会議形式 にシフト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貴田 潤平</cp:lastModifiedBy>
  <cp:revision>95</cp:revision>
  <dcterms:created xsi:type="dcterms:W3CDTF">2020-10-03T07:43:30Z</dcterms:created>
  <dcterms:modified xsi:type="dcterms:W3CDTF">2020-10-25T01:16:59Z</dcterms:modified>
</cp:coreProperties>
</file>